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523" r:id="rId6"/>
    <p:sldId id="525" r:id="rId7"/>
    <p:sldId id="500" r:id="rId8"/>
    <p:sldId id="451" r:id="rId9"/>
    <p:sldId id="455" r:id="rId10"/>
    <p:sldId id="499" r:id="rId11"/>
    <p:sldId id="511" r:id="rId12"/>
    <p:sldId id="512" r:id="rId13"/>
    <p:sldId id="513" r:id="rId14"/>
    <p:sldId id="514" r:id="rId15"/>
    <p:sldId id="515" r:id="rId16"/>
    <p:sldId id="516" r:id="rId17"/>
    <p:sldId id="517" r:id="rId18"/>
    <p:sldId id="518" r:id="rId19"/>
    <p:sldId id="519" r:id="rId20"/>
    <p:sldId id="520" r:id="rId21"/>
    <p:sldId id="521" r:id="rId22"/>
    <p:sldId id="268" r:id="rId23"/>
    <p:sldId id="269" r:id="rId24"/>
    <p:sldId id="522" r:id="rId25"/>
    <p:sldId id="271" r:id="rId26"/>
    <p:sldId id="329" r:id="rId27"/>
    <p:sldId id="330" r:id="rId28"/>
    <p:sldId id="331" r:id="rId29"/>
    <p:sldId id="526" r:id="rId30"/>
    <p:sldId id="257" r:id="rId31"/>
    <p:sldId id="452" r:id="rId32"/>
    <p:sldId id="45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9E5A9-9F9B-439F-B0BF-E8B8D0D36D12}" v="2" dt="2019-08-05T09:32:54.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17" autoAdjust="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ae Joonsar" userId="dc139e5c-02ba-4c90-88c9-e5ddaa26dd41" providerId="ADAL" clId="{57E9E5A9-9F9B-439F-B0BF-E8B8D0D36D12}"/>
    <pc:docChg chg="custSel addSld delSld modSld">
      <pc:chgData name="Kerae Joonsar" userId="dc139e5c-02ba-4c90-88c9-e5ddaa26dd41" providerId="ADAL" clId="{57E9E5A9-9F9B-439F-B0BF-E8B8D0D36D12}" dt="2019-08-05T17:30:06.894" v="10" actId="2696"/>
      <pc:docMkLst>
        <pc:docMk/>
      </pc:docMkLst>
      <pc:sldChg chg="add">
        <pc:chgData name="Kerae Joonsar" userId="dc139e5c-02ba-4c90-88c9-e5ddaa26dd41" providerId="ADAL" clId="{57E9E5A9-9F9B-439F-B0BF-E8B8D0D36D12}" dt="2019-08-05T09:32:54.699" v="1"/>
        <pc:sldMkLst>
          <pc:docMk/>
          <pc:sldMk cId="2378630148" sldId="257"/>
        </pc:sldMkLst>
      </pc:sldChg>
      <pc:sldChg chg="add">
        <pc:chgData name="Kerae Joonsar" userId="dc139e5c-02ba-4c90-88c9-e5ddaa26dd41" providerId="ADAL" clId="{57E9E5A9-9F9B-439F-B0BF-E8B8D0D36D12}" dt="2019-08-04T20:50:44.574" v="0"/>
        <pc:sldMkLst>
          <pc:docMk/>
          <pc:sldMk cId="540586658" sldId="453"/>
        </pc:sldMkLst>
      </pc:sldChg>
      <pc:sldChg chg="modSp">
        <pc:chgData name="Kerae Joonsar" userId="dc139e5c-02ba-4c90-88c9-e5ddaa26dd41" providerId="ADAL" clId="{57E9E5A9-9F9B-439F-B0BF-E8B8D0D36D12}" dt="2019-08-05T17:29:56.449" v="5" actId="27636"/>
        <pc:sldMkLst>
          <pc:docMk/>
          <pc:sldMk cId="4243765613" sldId="523"/>
        </pc:sldMkLst>
        <pc:spChg chg="mod">
          <ac:chgData name="Kerae Joonsar" userId="dc139e5c-02ba-4c90-88c9-e5ddaa26dd41" providerId="ADAL" clId="{57E9E5A9-9F9B-439F-B0BF-E8B8D0D36D12}" dt="2019-08-05T17:29:56.449" v="5" actId="27636"/>
          <ac:spMkLst>
            <pc:docMk/>
            <pc:sldMk cId="4243765613" sldId="523"/>
            <ac:spMk id="3" creationId="{0E71652C-03D0-4BE6-8D7E-4DAC66704469}"/>
          </ac:spMkLst>
        </pc:spChg>
      </pc:sldChg>
      <pc:sldChg chg="del">
        <pc:chgData name="Kerae Joonsar" userId="dc139e5c-02ba-4c90-88c9-e5ddaa26dd41" providerId="ADAL" clId="{57E9E5A9-9F9B-439F-B0BF-E8B8D0D36D12}" dt="2019-08-05T17:30:06.894" v="10" actId="2696"/>
        <pc:sldMkLst>
          <pc:docMk/>
          <pc:sldMk cId="2307765316" sldId="524"/>
        </pc:sldMkLst>
      </pc:sldChg>
      <pc:sldChg chg="modSp">
        <pc:chgData name="Kerae Joonsar" userId="dc139e5c-02ba-4c90-88c9-e5ddaa26dd41" providerId="ADAL" clId="{57E9E5A9-9F9B-439F-B0BF-E8B8D0D36D12}" dt="2019-08-05T17:30:04.395" v="9" actId="27636"/>
        <pc:sldMkLst>
          <pc:docMk/>
          <pc:sldMk cId="3866392903" sldId="525"/>
        </pc:sldMkLst>
        <pc:spChg chg="mod">
          <ac:chgData name="Kerae Joonsar" userId="dc139e5c-02ba-4c90-88c9-e5ddaa26dd41" providerId="ADAL" clId="{57E9E5A9-9F9B-439F-B0BF-E8B8D0D36D12}" dt="2019-08-05T17:30:04.395" v="9" actId="27636"/>
          <ac:spMkLst>
            <pc:docMk/>
            <pc:sldMk cId="3866392903" sldId="525"/>
            <ac:spMk id="3" creationId="{0E71652C-03D0-4BE6-8D7E-4DAC66704469}"/>
          </ac:spMkLst>
        </pc:spChg>
      </pc:sldChg>
      <pc:sldChg chg="add">
        <pc:chgData name="Kerae Joonsar" userId="dc139e5c-02ba-4c90-88c9-e5ddaa26dd41" providerId="ADAL" clId="{57E9E5A9-9F9B-439F-B0BF-E8B8D0D36D12}" dt="2019-08-05T09:32:54.699" v="1"/>
        <pc:sldMkLst>
          <pc:docMk/>
          <pc:sldMk cId="1456279143" sldId="5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3517-7CF5-483C-895B-9F043FA03CCB}"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070D0-6252-4488-BA14-18488FBF5678}" type="slidenum">
              <a:rPr lang="en-US" smtClean="0"/>
              <a:t>‹#›</a:t>
            </a:fld>
            <a:endParaRPr lang="en-US"/>
          </a:p>
        </p:txBody>
      </p:sp>
    </p:spTree>
    <p:extLst>
      <p:ext uri="{BB962C8B-B14F-4D97-AF65-F5344CB8AC3E}">
        <p14:creationId xmlns:p14="http://schemas.microsoft.com/office/powerpoint/2010/main" val="208099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https://www.neruda.uchile.cl/obra/obra20poemas5.html</a:t>
            </a:r>
          </a:p>
        </p:txBody>
      </p:sp>
      <p:sp>
        <p:nvSpPr>
          <p:cNvPr id="4" name="Slide Number Placeholder 3"/>
          <p:cNvSpPr>
            <a:spLocks noGrp="1"/>
          </p:cNvSpPr>
          <p:nvPr>
            <p:ph type="sldNum" sz="quarter" idx="5"/>
          </p:nvPr>
        </p:nvSpPr>
        <p:spPr/>
        <p:txBody>
          <a:bodyPr/>
          <a:lstStyle/>
          <a:p>
            <a:fld id="{9B5070D0-6252-4488-BA14-18488FBF5678}" type="slidenum">
              <a:rPr lang="en-US" smtClean="0"/>
              <a:t>4</a:t>
            </a:fld>
            <a:endParaRPr lang="en-US"/>
          </a:p>
        </p:txBody>
      </p:sp>
    </p:spTree>
    <p:extLst>
      <p:ext uri="{BB962C8B-B14F-4D97-AF65-F5344CB8AC3E}">
        <p14:creationId xmlns:p14="http://schemas.microsoft.com/office/powerpoint/2010/main" val="25534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https://youtu.be/jF79a4K9wGg  </a:t>
            </a:r>
            <a:r>
              <a:rPr lang="en-US" dirty="0" err="1"/>
              <a:t>Escuchar</a:t>
            </a:r>
            <a:r>
              <a:rPr lang="en-US" dirty="0"/>
              <a:t> el </a:t>
            </a:r>
            <a:r>
              <a:rPr lang="en-US" dirty="0" err="1"/>
              <a:t>poema</a:t>
            </a:r>
            <a:r>
              <a:rPr lang="en-US" dirty="0"/>
              <a:t> 20 </a:t>
            </a:r>
            <a:r>
              <a:rPr lang="en-US" dirty="0" err="1"/>
              <a:t>recitado</a:t>
            </a:r>
            <a:r>
              <a:rPr lang="en-US" dirty="0"/>
              <a:t> por Neruda </a:t>
            </a:r>
          </a:p>
        </p:txBody>
      </p:sp>
      <p:sp>
        <p:nvSpPr>
          <p:cNvPr id="4" name="Slide Number Placeholder 3"/>
          <p:cNvSpPr>
            <a:spLocks noGrp="1"/>
          </p:cNvSpPr>
          <p:nvPr>
            <p:ph type="sldNum" sz="quarter" idx="5"/>
          </p:nvPr>
        </p:nvSpPr>
        <p:spPr/>
        <p:txBody>
          <a:bodyPr/>
          <a:lstStyle/>
          <a:p>
            <a:fld id="{9B5070D0-6252-4488-BA14-18488FBF5678}" type="slidenum">
              <a:rPr lang="en-US" smtClean="0"/>
              <a:t>5</a:t>
            </a:fld>
            <a:endParaRPr lang="en-US"/>
          </a:p>
        </p:txBody>
      </p:sp>
    </p:spTree>
    <p:extLst>
      <p:ext uri="{BB962C8B-B14F-4D97-AF65-F5344CB8AC3E}">
        <p14:creationId xmlns:p14="http://schemas.microsoft.com/office/powerpoint/2010/main" val="33752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Primero, los </a:t>
            </a:r>
            <a:r>
              <a:rPr lang="en-US" dirty="0" err="1"/>
              <a:t>estudiantes</a:t>
            </a:r>
            <a:r>
              <a:rPr lang="en-US" dirty="0"/>
              <a:t> </a:t>
            </a:r>
            <a:r>
              <a:rPr lang="en-US" dirty="0" err="1"/>
              <a:t>buscan</a:t>
            </a:r>
            <a:r>
              <a:rPr lang="en-US" dirty="0"/>
              <a:t> las </a:t>
            </a:r>
            <a:r>
              <a:rPr lang="en-US" dirty="0" err="1"/>
              <a:t>definiciones</a:t>
            </a:r>
            <a:r>
              <a:rPr lang="en-US" dirty="0"/>
              <a:t> de los </a:t>
            </a:r>
            <a:r>
              <a:rPr lang="en-US" dirty="0" err="1"/>
              <a:t>términos</a:t>
            </a:r>
            <a:r>
              <a:rPr lang="en-US" dirty="0"/>
              <a:t> y un </a:t>
            </a:r>
            <a:r>
              <a:rPr lang="en-US" dirty="0" err="1"/>
              <a:t>ejemplo</a:t>
            </a:r>
            <a:r>
              <a:rPr lang="en-US" dirty="0"/>
              <a:t> de </a:t>
            </a:r>
            <a:r>
              <a:rPr lang="en-US" dirty="0" err="1"/>
              <a:t>cada</a:t>
            </a:r>
            <a:r>
              <a:rPr lang="en-US" dirty="0"/>
              <a:t> </a:t>
            </a:r>
            <a:r>
              <a:rPr lang="en-US" dirty="0" err="1"/>
              <a:t>uno</a:t>
            </a:r>
            <a:r>
              <a:rPr lang="en-US" dirty="0"/>
              <a:t> (</a:t>
            </a:r>
            <a:r>
              <a:rPr lang="en-US" dirty="0" err="1"/>
              <a:t>tarea</a:t>
            </a:r>
            <a:r>
              <a:rPr lang="en-US" dirty="0"/>
              <a:t>).  </a:t>
            </a:r>
            <a:r>
              <a:rPr lang="en-US" dirty="0" err="1"/>
              <a:t>En</a:t>
            </a:r>
            <a:r>
              <a:rPr lang="en-US" dirty="0"/>
              <a:t> </a:t>
            </a:r>
            <a:r>
              <a:rPr lang="en-US" dirty="0" err="1"/>
              <a:t>grupos</a:t>
            </a:r>
            <a:r>
              <a:rPr lang="en-US" dirty="0"/>
              <a:t> de 3-4, </a:t>
            </a:r>
            <a:r>
              <a:rPr lang="en-US" dirty="0" err="1"/>
              <a:t>ellos</a:t>
            </a:r>
            <a:r>
              <a:rPr lang="en-US" dirty="0"/>
              <a:t> </a:t>
            </a:r>
            <a:r>
              <a:rPr lang="en-US" dirty="0" err="1"/>
              <a:t>presentan</a:t>
            </a:r>
            <a:r>
              <a:rPr lang="en-US" dirty="0"/>
              <a:t> 2-3 de los </a:t>
            </a:r>
            <a:r>
              <a:rPr lang="en-US" dirty="0" err="1"/>
              <a:t>términos</a:t>
            </a:r>
            <a:r>
              <a:rPr lang="en-US" dirty="0"/>
              <a:t> y los </a:t>
            </a:r>
            <a:r>
              <a:rPr lang="en-US" dirty="0" err="1"/>
              <a:t>ejemplos</a:t>
            </a:r>
            <a:r>
              <a:rPr lang="en-US" dirty="0"/>
              <a:t>. </a:t>
            </a:r>
            <a:r>
              <a:rPr lang="en-US" dirty="0" err="1"/>
              <a:t>Mientras</a:t>
            </a:r>
            <a:r>
              <a:rPr lang="en-US" dirty="0"/>
              <a:t> </a:t>
            </a:r>
            <a:r>
              <a:rPr lang="en-US" dirty="0" err="1"/>
              <a:t>ellos</a:t>
            </a:r>
            <a:r>
              <a:rPr lang="en-US" dirty="0"/>
              <a:t> </a:t>
            </a:r>
            <a:r>
              <a:rPr lang="en-US" dirty="0" err="1"/>
              <a:t>presentan</a:t>
            </a:r>
            <a:r>
              <a:rPr lang="en-US" dirty="0"/>
              <a:t> los </a:t>
            </a:r>
            <a:r>
              <a:rPr lang="en-US" dirty="0" err="1"/>
              <a:t>ejemplos</a:t>
            </a:r>
            <a:r>
              <a:rPr lang="en-US" dirty="0"/>
              <a:t>, </a:t>
            </a:r>
            <a:r>
              <a:rPr lang="en-US" dirty="0" err="1"/>
              <a:t>yo</a:t>
            </a:r>
            <a:r>
              <a:rPr lang="en-US" dirty="0"/>
              <a:t> </a:t>
            </a:r>
            <a:r>
              <a:rPr lang="en-US" dirty="0" err="1"/>
              <a:t>paso</a:t>
            </a:r>
            <a:r>
              <a:rPr lang="en-US" dirty="0"/>
              <a:t> las </a:t>
            </a:r>
            <a:r>
              <a:rPr lang="en-US" dirty="0" err="1"/>
              <a:t>siguientes</a:t>
            </a:r>
            <a:r>
              <a:rPr lang="en-US" dirty="0"/>
              <a:t> </a:t>
            </a:r>
            <a:r>
              <a:rPr lang="en-US" dirty="0" err="1"/>
              <a:t>diapositivas</a:t>
            </a:r>
            <a:r>
              <a:rPr lang="en-US" dirty="0"/>
              <a:t>. </a:t>
            </a:r>
          </a:p>
        </p:txBody>
      </p:sp>
      <p:sp>
        <p:nvSpPr>
          <p:cNvPr id="4" name="Slide Number Placeholder 3"/>
          <p:cNvSpPr>
            <a:spLocks noGrp="1"/>
          </p:cNvSpPr>
          <p:nvPr>
            <p:ph type="sldNum" sz="quarter" idx="5"/>
          </p:nvPr>
        </p:nvSpPr>
        <p:spPr/>
        <p:txBody>
          <a:bodyPr/>
          <a:lstStyle/>
          <a:p>
            <a:fld id="{9B5070D0-6252-4488-BA14-18488FBF5678}" type="slidenum">
              <a:rPr lang="en-US" smtClean="0"/>
              <a:t>8</a:t>
            </a:fld>
            <a:endParaRPr lang="en-US"/>
          </a:p>
        </p:txBody>
      </p:sp>
    </p:spTree>
    <p:extLst>
      <p:ext uri="{BB962C8B-B14F-4D97-AF65-F5344CB8AC3E}">
        <p14:creationId xmlns:p14="http://schemas.microsoft.com/office/powerpoint/2010/main" val="164396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a:t>
            </a:r>
            <a:r>
              <a:rPr lang="en-US" dirty="0" err="1"/>
              <a:t>puede</a:t>
            </a:r>
            <a:r>
              <a:rPr lang="en-US" dirty="0"/>
              <a:t> </a:t>
            </a:r>
            <a:r>
              <a:rPr lang="en-US" dirty="0" err="1"/>
              <a:t>usar</a:t>
            </a:r>
            <a:r>
              <a:rPr lang="en-US" dirty="0"/>
              <a:t> </a:t>
            </a:r>
            <a:r>
              <a:rPr lang="en-US" dirty="0" err="1"/>
              <a:t>esta</a:t>
            </a:r>
            <a:r>
              <a:rPr lang="en-US" dirty="0"/>
              <a:t> </a:t>
            </a:r>
            <a:r>
              <a:rPr lang="en-US" dirty="0" err="1"/>
              <a:t>actividad</a:t>
            </a:r>
            <a:r>
              <a:rPr lang="en-US" dirty="0"/>
              <a:t> </a:t>
            </a:r>
            <a:r>
              <a:rPr lang="en-US" dirty="0" err="1"/>
              <a:t>como</a:t>
            </a:r>
            <a:r>
              <a:rPr lang="en-US" dirty="0"/>
              <a:t> interpersonal writing assessment using the student friendly AP Interpersonal Writing Rubric</a:t>
            </a:r>
          </a:p>
        </p:txBody>
      </p:sp>
      <p:sp>
        <p:nvSpPr>
          <p:cNvPr id="4" name="Slide Number Placeholder 3"/>
          <p:cNvSpPr>
            <a:spLocks noGrp="1"/>
          </p:cNvSpPr>
          <p:nvPr>
            <p:ph type="sldNum" sz="quarter" idx="5"/>
          </p:nvPr>
        </p:nvSpPr>
        <p:spPr/>
        <p:txBody>
          <a:bodyPr/>
          <a:lstStyle/>
          <a:p>
            <a:fld id="{9B5070D0-6252-4488-BA14-18488FBF5678}" type="slidenum">
              <a:rPr lang="en-US" smtClean="0"/>
              <a:t>28</a:t>
            </a:fld>
            <a:endParaRPr lang="en-US"/>
          </a:p>
        </p:txBody>
      </p:sp>
    </p:spTree>
    <p:extLst>
      <p:ext uri="{BB962C8B-B14F-4D97-AF65-F5344CB8AC3E}">
        <p14:creationId xmlns:p14="http://schemas.microsoft.com/office/powerpoint/2010/main" val="174853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A023-5C34-4C6A-AAEE-5EB374AEB7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B736F9-F8FC-4659-8F4D-8215A2480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3A283-7A36-4AE0-9FDE-A434366C7345}"/>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5" name="Footer Placeholder 4">
            <a:extLst>
              <a:ext uri="{FF2B5EF4-FFF2-40B4-BE49-F238E27FC236}">
                <a16:creationId xmlns:a16="http://schemas.microsoft.com/office/drawing/2014/main" id="{AA1FAE7A-478B-45D4-AFF8-F8C6059A4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73E3D-BA4F-45BF-AA83-9C76C8452C93}"/>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290616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CC4F-257E-4C82-9624-F48E9F097D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66AD03-29E2-4DBB-8093-57621D2D1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FAB75-330F-41F5-AB05-EBA9657D250A}"/>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5" name="Footer Placeholder 4">
            <a:extLst>
              <a:ext uri="{FF2B5EF4-FFF2-40B4-BE49-F238E27FC236}">
                <a16:creationId xmlns:a16="http://schemas.microsoft.com/office/drawing/2014/main" id="{AB7E0E74-FF91-4DCB-9DC6-7B95B485A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5610C-1499-44E8-9766-3B42A319ABBC}"/>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348163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7D8742-1087-4B1A-820A-F25D3E420F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6F2E2-B16A-445E-940B-D4149734D5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3536B-05CE-4437-BD4C-D4C1196F0AC3}"/>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5" name="Footer Placeholder 4">
            <a:extLst>
              <a:ext uri="{FF2B5EF4-FFF2-40B4-BE49-F238E27FC236}">
                <a16:creationId xmlns:a16="http://schemas.microsoft.com/office/drawing/2014/main" id="{CBD5ABCD-E1C5-4C1E-A4DA-789EF0C4D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3CBB6-7A30-4A3D-B823-8D412DA4F794}"/>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46766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ECC5-5829-4511-AE3B-58CF0F7C7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ABC35-B31F-40E4-B188-F4584007F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95B6F-026B-45CA-A15C-ECFAC7D7594C}"/>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5" name="Footer Placeholder 4">
            <a:extLst>
              <a:ext uri="{FF2B5EF4-FFF2-40B4-BE49-F238E27FC236}">
                <a16:creationId xmlns:a16="http://schemas.microsoft.com/office/drawing/2014/main" id="{BC47AA39-79ED-47F6-A493-C0233F6B0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ED5E6-C9FA-489A-A352-CCB52CD13C14}"/>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195533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F381-5698-4AA0-892F-7061C0123B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A6A6BA-5738-4153-9BFB-10F04CE445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4862DC-FD0F-4463-BAC6-6ECDF976638E}"/>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5" name="Footer Placeholder 4">
            <a:extLst>
              <a:ext uri="{FF2B5EF4-FFF2-40B4-BE49-F238E27FC236}">
                <a16:creationId xmlns:a16="http://schemas.microsoft.com/office/drawing/2014/main" id="{2DA72CD5-A131-437B-862C-6D9098483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2D709-0DF4-40AA-B591-E9FF19430B9A}"/>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16779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CF60-AD81-4112-80DE-C56ED58BF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705C9-2D69-4036-8095-1837502F1F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0FB52B-DD46-45BA-9457-D489155E15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2BA12A-54B8-43BB-8A7C-FA01D52A72C1}"/>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6" name="Footer Placeholder 5">
            <a:extLst>
              <a:ext uri="{FF2B5EF4-FFF2-40B4-BE49-F238E27FC236}">
                <a16:creationId xmlns:a16="http://schemas.microsoft.com/office/drawing/2014/main" id="{15846AD6-3B71-4382-B9B9-949556EA5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A061C-4C90-41D5-AFF8-9653A7C17979}"/>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398345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B1EF-B942-4C91-A3BC-DA34DC076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3D1F5-57A4-4D56-B360-F5E09537F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75F82A-2D29-46EC-86A8-9C6242740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020221-3FF0-4C87-9C77-EE4ADFE81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09792C-D6E0-4719-8C78-90FA91CF8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DF425F-8264-4940-8D0E-3958D7192125}"/>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8" name="Footer Placeholder 7">
            <a:extLst>
              <a:ext uri="{FF2B5EF4-FFF2-40B4-BE49-F238E27FC236}">
                <a16:creationId xmlns:a16="http://schemas.microsoft.com/office/drawing/2014/main" id="{9AFF6BE1-5D55-45B4-A995-061F923F81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19E534-1DC1-4776-9236-F8BA63FC8976}"/>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358775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BF53-B8CB-47BB-996F-8B2A0BFA85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486337-0E33-42DD-B33C-80B5CAFBFC92}"/>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4" name="Footer Placeholder 3">
            <a:extLst>
              <a:ext uri="{FF2B5EF4-FFF2-40B4-BE49-F238E27FC236}">
                <a16:creationId xmlns:a16="http://schemas.microsoft.com/office/drawing/2014/main" id="{1CD71C9D-61D5-4AC3-8504-B63ABDFF3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5FA4EB-9850-4902-8C38-C9D7D7E59529}"/>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225451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13A7B-75B8-4530-94B7-9DFD42142AFB}"/>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3" name="Footer Placeholder 2">
            <a:extLst>
              <a:ext uri="{FF2B5EF4-FFF2-40B4-BE49-F238E27FC236}">
                <a16:creationId xmlns:a16="http://schemas.microsoft.com/office/drawing/2014/main" id="{CF9111D4-4585-4FBF-8BC6-306E5E5EC4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FB35ED-7A33-4C6F-8927-990DF494BC73}"/>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3375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98F9-C41D-47F4-974F-D723DAFA1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7DAC9D-D806-463A-BC27-F76FB14D0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69F3A2-3804-479F-9CBF-5CF3D6B6B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0BB48-2E5D-4409-BD12-D0875A8369EF}"/>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6" name="Footer Placeholder 5">
            <a:extLst>
              <a:ext uri="{FF2B5EF4-FFF2-40B4-BE49-F238E27FC236}">
                <a16:creationId xmlns:a16="http://schemas.microsoft.com/office/drawing/2014/main" id="{40D341DB-6EC6-43B1-863B-D241B1BAE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971F3-E511-415B-B63A-0B1EE49340AA}"/>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297345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4668-64B6-41C7-9CB6-AA2A741C2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23D8B1-ABDC-4DA8-B312-CF169CB63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881EBF-5C40-4E32-880D-BF1A2CAAC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8F4C16-47F3-4C2C-8B9D-80AAA9A9FDDD}"/>
              </a:ext>
            </a:extLst>
          </p:cNvPr>
          <p:cNvSpPr>
            <a:spLocks noGrp="1"/>
          </p:cNvSpPr>
          <p:nvPr>
            <p:ph type="dt" sz="half" idx="10"/>
          </p:nvPr>
        </p:nvSpPr>
        <p:spPr/>
        <p:txBody>
          <a:bodyPr/>
          <a:lstStyle/>
          <a:p>
            <a:fld id="{06B2FB00-7A24-4021-B55C-8856736A93D4}" type="datetimeFigureOut">
              <a:rPr lang="en-US" smtClean="0"/>
              <a:t>8/5/2019</a:t>
            </a:fld>
            <a:endParaRPr lang="en-US"/>
          </a:p>
        </p:txBody>
      </p:sp>
      <p:sp>
        <p:nvSpPr>
          <p:cNvPr id="6" name="Footer Placeholder 5">
            <a:extLst>
              <a:ext uri="{FF2B5EF4-FFF2-40B4-BE49-F238E27FC236}">
                <a16:creationId xmlns:a16="http://schemas.microsoft.com/office/drawing/2014/main" id="{F2C057DA-0FDB-4A9A-8F42-8ADC47633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38358-3FDC-4068-A872-78DB673EEE6F}"/>
              </a:ext>
            </a:extLst>
          </p:cNvPr>
          <p:cNvSpPr>
            <a:spLocks noGrp="1"/>
          </p:cNvSpPr>
          <p:nvPr>
            <p:ph type="sldNum" sz="quarter" idx="12"/>
          </p:nvPr>
        </p:nvSpPr>
        <p:spPr/>
        <p:txBody>
          <a:bodyPr/>
          <a:lstStyle/>
          <a:p>
            <a:fld id="{FA6A9807-BE81-4978-82E6-1498C24E435E}" type="slidenum">
              <a:rPr lang="en-US" smtClean="0"/>
              <a:t>‹#›</a:t>
            </a:fld>
            <a:endParaRPr lang="en-US"/>
          </a:p>
        </p:txBody>
      </p:sp>
    </p:spTree>
    <p:extLst>
      <p:ext uri="{BB962C8B-B14F-4D97-AF65-F5344CB8AC3E}">
        <p14:creationId xmlns:p14="http://schemas.microsoft.com/office/powerpoint/2010/main" val="201815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838BE-F77A-48B1-AD06-65DFD4606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DAAA7A-15F8-44CE-8CD1-8DE45707E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DDA83-94BD-4DCE-A4BF-783CE92C1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2FB00-7A24-4021-B55C-8856736A93D4}" type="datetimeFigureOut">
              <a:rPr lang="en-US" smtClean="0"/>
              <a:t>8/5/2019</a:t>
            </a:fld>
            <a:endParaRPr lang="en-US"/>
          </a:p>
        </p:txBody>
      </p:sp>
      <p:sp>
        <p:nvSpPr>
          <p:cNvPr id="5" name="Footer Placeholder 4">
            <a:extLst>
              <a:ext uri="{FF2B5EF4-FFF2-40B4-BE49-F238E27FC236}">
                <a16:creationId xmlns:a16="http://schemas.microsoft.com/office/drawing/2014/main" id="{0CA1B1C1-D654-4440-B90C-21F14D80C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F30BC4-18DF-46DA-AAA1-D282BC8CA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A9807-BE81-4978-82E6-1498C24E435E}" type="slidenum">
              <a:rPr lang="en-US" smtClean="0"/>
              <a:t>‹#›</a:t>
            </a:fld>
            <a:endParaRPr lang="en-US"/>
          </a:p>
        </p:txBody>
      </p:sp>
    </p:spTree>
    <p:extLst>
      <p:ext uri="{BB962C8B-B14F-4D97-AF65-F5344CB8AC3E}">
        <p14:creationId xmlns:p14="http://schemas.microsoft.com/office/powerpoint/2010/main" val="129681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file:///C:\Users\jkh13287\OneDrive%20-%20Cobb%20County%20School%20District\Spanish%20IV\poema%2020%20Neruda\poema%2020.doc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jF79a4K9wGg"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ED2E-9C69-4B7D-AFEA-92EC8087BE9A}"/>
              </a:ext>
            </a:extLst>
          </p:cNvPr>
          <p:cNvSpPr>
            <a:spLocks noGrp="1"/>
          </p:cNvSpPr>
          <p:nvPr>
            <p:ph type="ctrTitle"/>
          </p:nvPr>
        </p:nvSpPr>
        <p:spPr/>
        <p:txBody>
          <a:bodyPr/>
          <a:lstStyle/>
          <a:p>
            <a:r>
              <a:rPr lang="en-US" dirty="0"/>
              <a:t>La </a:t>
            </a:r>
            <a:r>
              <a:rPr lang="en-US" dirty="0" err="1"/>
              <a:t>Poesía</a:t>
            </a:r>
            <a:r>
              <a:rPr lang="en-US" dirty="0"/>
              <a:t> </a:t>
            </a:r>
          </a:p>
        </p:txBody>
      </p:sp>
      <p:sp>
        <p:nvSpPr>
          <p:cNvPr id="3" name="Subtitle 2">
            <a:extLst>
              <a:ext uri="{FF2B5EF4-FFF2-40B4-BE49-F238E27FC236}">
                <a16:creationId xmlns:a16="http://schemas.microsoft.com/office/drawing/2014/main" id="{0E71652C-03D0-4BE6-8D7E-4DAC6670446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1319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314325" y="1198563"/>
            <a:ext cx="11401425" cy="1230312"/>
          </a:xfrm>
        </p:spPr>
        <p:txBody>
          <a:bodyPr>
            <a:normAutofit fontScale="90000"/>
          </a:bodyPr>
          <a:lstStyle/>
          <a:p>
            <a:r>
              <a:rPr lang="en-US" b="1" dirty="0"/>
              <a:t>El </a:t>
            </a:r>
            <a:r>
              <a:rPr lang="en-US" b="1" dirty="0" err="1"/>
              <a:t>asíndeton</a:t>
            </a:r>
            <a:br>
              <a:rPr lang="en-US" dirty="0"/>
            </a:br>
            <a:r>
              <a:rPr lang="es-ES" sz="2800" dirty="0"/>
              <a:t>El Asíndeton es una figura retórica que consiste en omitir deliberadamente los nexos o conjunciones que unen los elementos de una oración:</a:t>
            </a:r>
            <a:br>
              <a:rPr lang="es-ES" dirty="0"/>
            </a:br>
            <a:endParaRPr lang="en-US"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0" y="2022763"/>
            <a:ext cx="12501349" cy="4650991"/>
          </a:xfrm>
        </p:spPr>
        <p:txBody>
          <a:bodyPr>
            <a:normAutofit/>
          </a:bodyPr>
          <a:lstStyle/>
          <a:p>
            <a:r>
              <a:rPr lang="es-ES" sz="4000" dirty="0"/>
              <a:t>Son excelentes</a:t>
            </a:r>
            <a:r>
              <a:rPr lang="es-ES" sz="4000" b="1" dirty="0"/>
              <a:t> trabajadores, obreros, personas e individuos.</a:t>
            </a:r>
            <a:endParaRPr lang="es-ES" sz="4000" dirty="0"/>
          </a:p>
          <a:p>
            <a:endParaRPr lang="es-ES" sz="4000" dirty="0"/>
          </a:p>
          <a:p>
            <a:r>
              <a:rPr lang="es-ES" sz="4000" dirty="0"/>
              <a:t>Su amor es </a:t>
            </a:r>
            <a:r>
              <a:rPr lang="es-ES" sz="4000" b="1" dirty="0"/>
              <a:t>aire, sombra, ruido, humo, nada</a:t>
            </a:r>
            <a:r>
              <a:rPr lang="es-ES" sz="4000" dirty="0"/>
              <a:t>.</a:t>
            </a:r>
          </a:p>
          <a:p>
            <a:endParaRPr lang="es-ES" sz="4000" dirty="0"/>
          </a:p>
          <a:p>
            <a:r>
              <a:rPr lang="es-ES" sz="4000" dirty="0"/>
              <a:t>Por fin, </a:t>
            </a:r>
            <a:r>
              <a:rPr lang="es-ES" sz="4000" b="1" dirty="0"/>
              <a:t>casados, unidos, juntos, arrejuntados y más</a:t>
            </a:r>
            <a:r>
              <a:rPr lang="es-ES" sz="4000" dirty="0"/>
              <a:t>.</a:t>
            </a:r>
          </a:p>
        </p:txBody>
      </p:sp>
    </p:spTree>
    <p:extLst>
      <p:ext uri="{BB962C8B-B14F-4D97-AF65-F5344CB8AC3E}">
        <p14:creationId xmlns:p14="http://schemas.microsoft.com/office/powerpoint/2010/main" val="3584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166255" y="369888"/>
            <a:ext cx="11790218" cy="1008536"/>
          </a:xfrm>
        </p:spPr>
        <p:txBody>
          <a:bodyPr>
            <a:normAutofit fontScale="90000"/>
          </a:bodyPr>
          <a:lstStyle/>
          <a:p>
            <a:r>
              <a:rPr lang="en-US" b="1" dirty="0"/>
              <a:t>El </a:t>
            </a:r>
            <a:r>
              <a:rPr lang="en-US" b="1" dirty="0" err="1"/>
              <a:t>cuarteto</a:t>
            </a:r>
            <a:br>
              <a:rPr lang="en-US" dirty="0"/>
            </a:br>
            <a:r>
              <a:rPr lang="es-ES" sz="2800" dirty="0"/>
              <a:t>Un cuarteto es una estrofa de cuatro líneas o versos de arte mayor, comúnmente de once sílabas, y con rima consonante entre el primer y cuarto verso y el segundo con el tercero.</a:t>
            </a:r>
            <a:r>
              <a:rPr lang="en-US" sz="2800" dirty="0"/>
              <a:t> </a:t>
            </a:r>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573205" y="1378424"/>
            <a:ext cx="11383268" cy="5327176"/>
          </a:xfrm>
        </p:spPr>
        <p:txBody>
          <a:bodyPr>
            <a:noAutofit/>
          </a:bodyPr>
          <a:lstStyle/>
          <a:p>
            <a:r>
              <a:rPr lang="es-ES" sz="2900" b="1" dirty="0"/>
              <a:t>Jorge Luis Borges (Soneto del vino)</a:t>
            </a:r>
            <a:endParaRPr lang="es-ES" sz="2900" dirty="0"/>
          </a:p>
          <a:p>
            <a:r>
              <a:rPr lang="es-ES" sz="2900" dirty="0"/>
              <a:t>¿En qué reino, en qué siglo, bajo qué silenciosa</a:t>
            </a:r>
            <a:br>
              <a:rPr lang="es-ES" sz="2900" dirty="0"/>
            </a:br>
            <a:r>
              <a:rPr lang="es-ES" sz="2900" dirty="0"/>
              <a:t>conjunción de los astros, en qué secreto día</a:t>
            </a:r>
            <a:br>
              <a:rPr lang="es-ES" sz="2900" dirty="0"/>
            </a:br>
            <a:r>
              <a:rPr lang="es-ES" sz="2900" dirty="0"/>
              <a:t>que el mármol no ha salvado, surgió la valerosa</a:t>
            </a:r>
            <a:br>
              <a:rPr lang="es-ES" sz="2900" dirty="0"/>
            </a:br>
            <a:r>
              <a:rPr lang="es-ES" sz="2900" dirty="0"/>
              <a:t>y singular idea de inventar la alegría?</a:t>
            </a:r>
          </a:p>
          <a:p>
            <a:endParaRPr lang="en-US" sz="2900" dirty="0"/>
          </a:p>
          <a:p>
            <a:r>
              <a:rPr lang="es-ES" sz="2900" b="1" dirty="0"/>
              <a:t>Gustavo Adolfo Bécquer</a:t>
            </a:r>
            <a:endParaRPr lang="es-ES" sz="2900" dirty="0"/>
          </a:p>
          <a:p>
            <a:r>
              <a:rPr lang="es-ES" sz="2900" dirty="0"/>
              <a:t>Viajé a las leyendas del maestro</a:t>
            </a:r>
            <a:br>
              <a:rPr lang="es-ES" sz="2900" dirty="0"/>
            </a:br>
            <a:r>
              <a:rPr lang="es-ES" sz="2900" dirty="0"/>
              <a:t>para soñar al lado de sus rimas.</a:t>
            </a:r>
            <a:br>
              <a:rPr lang="es-ES" sz="2900" dirty="0"/>
            </a:br>
            <a:r>
              <a:rPr lang="es-ES" sz="2900" dirty="0"/>
              <a:t>Deseché las palabras que no estimas</a:t>
            </a:r>
            <a:br>
              <a:rPr lang="es-ES" sz="2900" dirty="0"/>
            </a:br>
            <a:r>
              <a:rPr lang="es-ES" sz="2900" dirty="0"/>
              <a:t>ensuciando este mundo tan siniestro.</a:t>
            </a:r>
            <a:endParaRPr lang="en-US" sz="2900" dirty="0"/>
          </a:p>
        </p:txBody>
      </p:sp>
    </p:spTree>
    <p:extLst>
      <p:ext uri="{BB962C8B-B14F-4D97-AF65-F5344CB8AC3E}">
        <p14:creationId xmlns:p14="http://schemas.microsoft.com/office/powerpoint/2010/main" val="323088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1609725" y="369888"/>
            <a:ext cx="9144000" cy="1230312"/>
          </a:xfrm>
        </p:spPr>
        <p:txBody>
          <a:bodyPr>
            <a:normAutofit fontScale="90000"/>
          </a:bodyPr>
          <a:lstStyle/>
          <a:p>
            <a:r>
              <a:rPr lang="en-US" dirty="0"/>
              <a:t>El </a:t>
            </a:r>
            <a:r>
              <a:rPr lang="en-US" dirty="0" err="1"/>
              <a:t>arte</a:t>
            </a:r>
            <a:r>
              <a:rPr lang="en-US" dirty="0"/>
              <a:t> mayor </a:t>
            </a:r>
            <a:br>
              <a:rPr lang="en-US" dirty="0"/>
            </a:br>
            <a:r>
              <a:rPr lang="es-ES" sz="2800" dirty="0"/>
              <a:t>Los versos de más de 8 sílabas se llaman </a:t>
            </a:r>
            <a:r>
              <a:rPr lang="es-ES" sz="2800" b="1" dirty="0"/>
              <a:t>versos de arte mayor.  Son mas usados en la poesía culta. </a:t>
            </a:r>
            <a:endParaRPr lang="en-US" sz="2800"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150125" y="1815152"/>
            <a:ext cx="11696132" cy="5042848"/>
          </a:xfrm>
        </p:spPr>
        <p:txBody>
          <a:bodyPr>
            <a:normAutofit/>
          </a:bodyPr>
          <a:lstStyle/>
          <a:p>
            <a:r>
              <a:rPr lang="es-ES" sz="3300" b="1" dirty="0"/>
              <a:t>(Ejemplo de versos de arte mayor con diversas métricas)</a:t>
            </a:r>
          </a:p>
          <a:p>
            <a:r>
              <a:rPr lang="es-ES" sz="3300" dirty="0"/>
              <a:t>Si el arte del verso tú deseas aprender,</a:t>
            </a:r>
            <a:br>
              <a:rPr lang="es-ES" sz="3300" dirty="0"/>
            </a:br>
            <a:r>
              <a:rPr lang="es-ES" sz="3300" dirty="0"/>
              <a:t>Sobre el mayor y menor debes saber.</a:t>
            </a:r>
            <a:br>
              <a:rPr lang="es-ES" sz="3300" dirty="0"/>
            </a:br>
            <a:r>
              <a:rPr lang="es-ES" sz="3300" dirty="0"/>
              <a:t>El metro de a ocho sílabas es la clave,</a:t>
            </a:r>
            <a:br>
              <a:rPr lang="es-ES" sz="3300" dirty="0"/>
            </a:br>
            <a:r>
              <a:rPr lang="es-ES" sz="3300" dirty="0"/>
              <a:t>Menos al menor, más al mayor, la llave.</a:t>
            </a:r>
          </a:p>
          <a:p>
            <a:r>
              <a:rPr lang="es-ES" sz="3300" dirty="0"/>
              <a:t>El verso de arte menor del canto popular es,</a:t>
            </a:r>
            <a:br>
              <a:rPr lang="es-ES" sz="3300" dirty="0"/>
            </a:br>
            <a:r>
              <a:rPr lang="es-ES" sz="3300" dirty="0"/>
              <a:t>La voz, la música, el ritmo, la rima,</a:t>
            </a:r>
            <a:br>
              <a:rPr lang="es-ES" sz="3300" dirty="0"/>
            </a:br>
            <a:r>
              <a:rPr lang="es-ES" sz="3300" dirty="0"/>
              <a:t>Del pueblo color y expresión legítima,</a:t>
            </a:r>
            <a:br>
              <a:rPr lang="es-ES" sz="3300" dirty="0"/>
            </a:br>
            <a:r>
              <a:rPr lang="es-ES" sz="3300" dirty="0"/>
              <a:t>De Amor y dolor y candor se oyen sus cantares.</a:t>
            </a:r>
            <a:endParaRPr lang="en-US" sz="3300" dirty="0"/>
          </a:p>
        </p:txBody>
      </p:sp>
    </p:spTree>
    <p:extLst>
      <p:ext uri="{BB962C8B-B14F-4D97-AF65-F5344CB8AC3E}">
        <p14:creationId xmlns:p14="http://schemas.microsoft.com/office/powerpoint/2010/main" val="60664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368490" y="369888"/>
            <a:ext cx="11518710" cy="1458912"/>
          </a:xfrm>
        </p:spPr>
        <p:txBody>
          <a:bodyPr>
            <a:normAutofit fontScale="90000"/>
          </a:bodyPr>
          <a:lstStyle/>
          <a:p>
            <a:r>
              <a:rPr lang="en-US" dirty="0"/>
              <a:t>El </a:t>
            </a:r>
            <a:r>
              <a:rPr lang="en-US" dirty="0" err="1"/>
              <a:t>arte</a:t>
            </a:r>
            <a:r>
              <a:rPr lang="en-US" dirty="0"/>
              <a:t> </a:t>
            </a:r>
            <a:r>
              <a:rPr lang="en-US" dirty="0" err="1"/>
              <a:t>menor</a:t>
            </a:r>
            <a:r>
              <a:rPr lang="en-US" dirty="0"/>
              <a:t> </a:t>
            </a:r>
            <a:br>
              <a:rPr lang="en-US" dirty="0"/>
            </a:br>
            <a:r>
              <a:rPr lang="es-ES" sz="2800" dirty="0"/>
              <a:t>Un </a:t>
            </a:r>
            <a:r>
              <a:rPr lang="es-ES" sz="2800" b="1" dirty="0"/>
              <a:t>verso de arte menor</a:t>
            </a:r>
            <a:r>
              <a:rPr lang="es-ES" sz="2800" dirty="0"/>
              <a:t>, existe cuando en poesía existen versos que constan o están formados con sílabas que van desde dos sílabas hasta un máximo de ocho sílabas.</a:t>
            </a:r>
            <a:endParaRPr lang="en-US" sz="2800"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491319" y="1951630"/>
            <a:ext cx="11109278" cy="4906369"/>
          </a:xfrm>
        </p:spPr>
        <p:txBody>
          <a:bodyPr>
            <a:noAutofit/>
          </a:bodyPr>
          <a:lstStyle/>
          <a:p>
            <a:r>
              <a:rPr lang="es-ES" sz="3300" dirty="0"/>
              <a:t>Cerca la Tablada</a:t>
            </a:r>
            <a:br>
              <a:rPr lang="es-ES" sz="3300" dirty="0"/>
            </a:br>
            <a:r>
              <a:rPr lang="es-ES" sz="3300" dirty="0"/>
              <a:t>la sierra pasada</a:t>
            </a:r>
            <a:br>
              <a:rPr lang="es-ES" sz="3300" dirty="0"/>
            </a:br>
            <a:r>
              <a:rPr lang="es-ES" sz="3300" dirty="0"/>
              <a:t>corre con soltura</a:t>
            </a:r>
            <a:br>
              <a:rPr lang="es-ES" sz="3300" dirty="0"/>
            </a:br>
            <a:r>
              <a:rPr lang="es-ES" sz="3300" dirty="0"/>
              <a:t>hacia la montaña.</a:t>
            </a:r>
          </a:p>
          <a:p>
            <a:endParaRPr lang="es-ES" sz="3300" dirty="0"/>
          </a:p>
          <a:p>
            <a:r>
              <a:rPr lang="en-US" sz="3300" dirty="0" err="1"/>
              <a:t>Mirando</a:t>
            </a:r>
            <a:br>
              <a:rPr lang="en-US" sz="3300" dirty="0"/>
            </a:br>
            <a:r>
              <a:rPr lang="en-US" sz="3300" dirty="0"/>
              <a:t>del </a:t>
            </a:r>
            <a:r>
              <a:rPr lang="en-US" sz="3300" dirty="0" err="1"/>
              <a:t>mundo</a:t>
            </a:r>
            <a:br>
              <a:rPr lang="en-US" sz="3300" dirty="0"/>
            </a:br>
            <a:r>
              <a:rPr lang="en-US" sz="3300" dirty="0"/>
              <a:t>profundo</a:t>
            </a:r>
            <a:br>
              <a:rPr lang="en-US" sz="3300" dirty="0"/>
            </a:br>
            <a:r>
              <a:rPr lang="en-US" sz="3300" dirty="0" err="1"/>
              <a:t>solaz</a:t>
            </a:r>
            <a:r>
              <a:rPr lang="en-US" sz="3300" dirty="0"/>
              <a:t>.</a:t>
            </a:r>
            <a:endParaRPr lang="es-ES" sz="3300" b="1" dirty="0"/>
          </a:p>
          <a:p>
            <a:endParaRPr lang="es-ES" sz="3300" dirty="0"/>
          </a:p>
          <a:p>
            <a:endParaRPr lang="en-US" sz="3300" dirty="0"/>
          </a:p>
        </p:txBody>
      </p:sp>
    </p:spTree>
    <p:extLst>
      <p:ext uri="{BB962C8B-B14F-4D97-AF65-F5344CB8AC3E}">
        <p14:creationId xmlns:p14="http://schemas.microsoft.com/office/powerpoint/2010/main" val="280190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1405008" y="1161458"/>
            <a:ext cx="9144000" cy="1230312"/>
          </a:xfrm>
        </p:spPr>
        <p:txBody>
          <a:bodyPr>
            <a:normAutofit fontScale="90000"/>
          </a:bodyPr>
          <a:lstStyle/>
          <a:p>
            <a:r>
              <a:rPr lang="en-US" dirty="0"/>
              <a:t>El </a:t>
            </a:r>
            <a:r>
              <a:rPr lang="en-US" dirty="0" err="1"/>
              <a:t>estribillo</a:t>
            </a:r>
            <a:br>
              <a:rPr lang="en-US" dirty="0"/>
            </a:br>
            <a:r>
              <a:rPr lang="es-ES" sz="2800" dirty="0"/>
              <a:t>la figura literaria que hace que las palabras se repitan; en la poesía se puede encontrar al inicio y al final de la estrofa.</a:t>
            </a:r>
            <a:r>
              <a:rPr lang="en-US" sz="2800" dirty="0"/>
              <a:t> </a:t>
            </a:r>
            <a:br>
              <a:rPr lang="en-US" dirty="0"/>
            </a:br>
            <a:endParaRPr lang="en-US"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1" y="1705970"/>
            <a:ext cx="11887200" cy="5152030"/>
          </a:xfrm>
        </p:spPr>
        <p:txBody>
          <a:bodyPr>
            <a:normAutofit lnSpcReduction="10000"/>
          </a:bodyPr>
          <a:lstStyle/>
          <a:p>
            <a:r>
              <a:rPr lang="es-ES" sz="3600" i="1" dirty="0"/>
              <a:t>El perdido que es perdido,</a:t>
            </a:r>
            <a:br>
              <a:rPr lang="es-ES" sz="3600" i="1" dirty="0"/>
            </a:br>
            <a:r>
              <a:rPr lang="es-ES" sz="3600" i="1" dirty="0"/>
              <a:t>por buscar a quien se pierde,</a:t>
            </a:r>
            <a:br>
              <a:rPr lang="es-ES" sz="3600" dirty="0"/>
            </a:br>
            <a:r>
              <a:rPr lang="es-ES" sz="3600" i="1" dirty="0"/>
              <a:t>que se pierda, ¿qué se pierde?.</a:t>
            </a:r>
            <a:endParaRPr lang="es-ES" sz="3600" dirty="0"/>
          </a:p>
          <a:p>
            <a:r>
              <a:rPr lang="es-ES" sz="3600" i="1" dirty="0"/>
              <a:t>Que se pierda, que os perdáis,</a:t>
            </a:r>
            <a:br>
              <a:rPr lang="es-ES" sz="3600" dirty="0"/>
            </a:br>
            <a:r>
              <a:rPr lang="es-ES" sz="3600" i="1" dirty="0"/>
              <a:t>niño, cuando vos queréis,</a:t>
            </a:r>
            <a:br>
              <a:rPr lang="es-ES" sz="3600" dirty="0"/>
            </a:br>
            <a:r>
              <a:rPr lang="es-ES" sz="3600" i="1" dirty="0"/>
              <a:t>pues por ganarme os perdéis</a:t>
            </a:r>
            <a:br>
              <a:rPr lang="es-ES" sz="3600" dirty="0"/>
            </a:br>
            <a:r>
              <a:rPr lang="es-ES" sz="3600" i="1" dirty="0"/>
              <a:t>y tan cierto me ganáis.</a:t>
            </a:r>
            <a:endParaRPr lang="es-ES" sz="3600" dirty="0"/>
          </a:p>
          <a:p>
            <a:r>
              <a:rPr lang="es-ES" sz="3600" i="1" dirty="0"/>
              <a:t>Si el tiempo tan bien gastáis</a:t>
            </a:r>
            <a:br>
              <a:rPr lang="es-ES" sz="3600" dirty="0"/>
            </a:br>
            <a:r>
              <a:rPr lang="es-ES" sz="3600" i="1" dirty="0"/>
              <a:t>en buscar a quien se pierde,</a:t>
            </a:r>
            <a:br>
              <a:rPr lang="es-ES" sz="3600" dirty="0"/>
            </a:br>
            <a:r>
              <a:rPr lang="es-ES" sz="3600" i="1" dirty="0"/>
              <a:t>que se pierda, ¿qué se pierde?.</a:t>
            </a:r>
            <a:endParaRPr lang="es-ES" sz="3600" dirty="0"/>
          </a:p>
          <a:p>
            <a:endParaRPr lang="en-US" dirty="0"/>
          </a:p>
        </p:txBody>
      </p:sp>
    </p:spTree>
    <p:extLst>
      <p:ext uri="{BB962C8B-B14F-4D97-AF65-F5344CB8AC3E}">
        <p14:creationId xmlns:p14="http://schemas.microsoft.com/office/powerpoint/2010/main" val="286784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218364" y="0"/>
            <a:ext cx="11818961" cy="1445265"/>
          </a:xfrm>
        </p:spPr>
        <p:txBody>
          <a:bodyPr>
            <a:normAutofit fontScale="90000"/>
          </a:bodyPr>
          <a:lstStyle/>
          <a:p>
            <a:r>
              <a:rPr lang="en-US" dirty="0"/>
              <a:t>La </a:t>
            </a:r>
            <a:r>
              <a:rPr lang="en-US" dirty="0" err="1"/>
              <a:t>estrofa</a:t>
            </a:r>
            <a:br>
              <a:rPr lang="en-US" dirty="0"/>
            </a:br>
            <a:r>
              <a:rPr lang="es-ES" sz="2800" b="1" dirty="0"/>
              <a:t>una unidad estructural, conformada por un conjunto de versos, dentro de una composición poética</a:t>
            </a:r>
            <a:endParaRPr lang="en-US"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368489" y="1445265"/>
            <a:ext cx="11668836" cy="5192972"/>
          </a:xfrm>
        </p:spPr>
        <p:txBody>
          <a:bodyPr>
            <a:noAutofit/>
          </a:bodyPr>
          <a:lstStyle/>
          <a:p>
            <a:r>
              <a:rPr lang="es-ES" sz="3200" b="1" dirty="0"/>
              <a:t>Francisco de Quevedo</a:t>
            </a:r>
            <a:endParaRPr lang="es-ES" sz="3200" dirty="0"/>
          </a:p>
          <a:p>
            <a:r>
              <a:rPr lang="es-ES" sz="3200" i="1" dirty="0"/>
              <a:t>“Tú eres la tristeza de mis ojos</a:t>
            </a:r>
            <a:br>
              <a:rPr lang="es-ES" sz="3200" i="1" dirty="0"/>
            </a:br>
            <a:r>
              <a:rPr lang="es-ES" sz="3200" i="1" dirty="0"/>
              <a:t>que lloran en silencio por tu amor</a:t>
            </a:r>
            <a:br>
              <a:rPr lang="es-ES" sz="3200" i="1" dirty="0"/>
            </a:br>
            <a:r>
              <a:rPr lang="es-ES" sz="3200" i="1" dirty="0"/>
              <a:t>me miro en el espejo y veo en mi rostro</a:t>
            </a:r>
            <a:br>
              <a:rPr lang="es-ES" sz="3200" i="1" dirty="0"/>
            </a:br>
            <a:r>
              <a:rPr lang="es-ES" sz="3200" i="1" dirty="0"/>
              <a:t>el tiempo que he sufrido por tu adiós”.</a:t>
            </a:r>
            <a:endParaRPr lang="es-ES" sz="3200" dirty="0"/>
          </a:p>
          <a:p>
            <a:r>
              <a:rPr lang="es-ES" sz="3200" b="1" dirty="0"/>
              <a:t>Sor Juana Inés de la Cruz</a:t>
            </a:r>
            <a:endParaRPr lang="es-ES" sz="3200" dirty="0"/>
          </a:p>
          <a:p>
            <a:r>
              <a:rPr lang="es-ES" sz="3200" dirty="0"/>
              <a:t>“</a:t>
            </a:r>
            <a:r>
              <a:rPr lang="es-ES" sz="3200" i="1" dirty="0"/>
              <a:t>Miré los muros de la patria mía,</a:t>
            </a:r>
            <a:br>
              <a:rPr lang="es-ES" sz="3200" i="1" dirty="0"/>
            </a:br>
            <a:r>
              <a:rPr lang="es-ES" sz="3200" i="1" dirty="0"/>
              <a:t>si un tiempo fuertes, ya desmoronados,</a:t>
            </a:r>
            <a:br>
              <a:rPr lang="es-ES" sz="3200" i="1" dirty="0"/>
            </a:br>
            <a:r>
              <a:rPr lang="es-ES" sz="3200" i="1" dirty="0"/>
              <a:t>de la carrera de la edad cansados,</a:t>
            </a:r>
            <a:br>
              <a:rPr lang="es-ES" sz="3200" i="1" dirty="0"/>
            </a:br>
            <a:r>
              <a:rPr lang="es-ES" sz="3200" i="1" dirty="0"/>
              <a:t>por quien caduca ya su valentía</a:t>
            </a:r>
            <a:r>
              <a:rPr lang="es-ES" sz="3200" dirty="0"/>
              <a:t>”.</a:t>
            </a:r>
          </a:p>
          <a:p>
            <a:endParaRPr lang="en-US" sz="3200" dirty="0"/>
          </a:p>
        </p:txBody>
      </p:sp>
    </p:spTree>
    <p:extLst>
      <p:ext uri="{BB962C8B-B14F-4D97-AF65-F5344CB8AC3E}">
        <p14:creationId xmlns:p14="http://schemas.microsoft.com/office/powerpoint/2010/main" val="93016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504967" y="369888"/>
            <a:ext cx="11027391" cy="1254196"/>
          </a:xfrm>
        </p:spPr>
        <p:txBody>
          <a:bodyPr>
            <a:normAutofit fontScale="90000"/>
          </a:bodyPr>
          <a:lstStyle/>
          <a:p>
            <a:r>
              <a:rPr lang="en-US" dirty="0"/>
              <a:t>El </a:t>
            </a:r>
            <a:r>
              <a:rPr lang="en-US" dirty="0" err="1"/>
              <a:t>hipérbaton</a:t>
            </a:r>
            <a:br>
              <a:rPr lang="en-US" dirty="0"/>
            </a:br>
            <a:r>
              <a:rPr lang="es-ES" sz="2800" dirty="0"/>
              <a:t>consiste en cambiar el orden lógico de las palabras que existen en un enunciado con la finalidad de hacerla mas estilizada o elegante.</a:t>
            </a:r>
            <a:r>
              <a:rPr lang="en-US" sz="2800" dirty="0"/>
              <a:t> </a:t>
            </a:r>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109182" y="2155662"/>
            <a:ext cx="11973635" cy="4864027"/>
          </a:xfrm>
        </p:spPr>
        <p:txBody>
          <a:bodyPr>
            <a:noAutofit/>
          </a:bodyPr>
          <a:lstStyle/>
          <a:p>
            <a:r>
              <a:rPr lang="es-ES" sz="3300" dirty="0"/>
              <a:t>Entre mis brazos, tenerte me gustaría. (Tenerte entre mis brazos me gustaría).</a:t>
            </a:r>
          </a:p>
          <a:p>
            <a:r>
              <a:rPr lang="es-ES" sz="3300" dirty="0"/>
              <a:t>Sin palabras me dejas. (Me dejas sin palabras)</a:t>
            </a:r>
          </a:p>
          <a:p>
            <a:r>
              <a:rPr lang="es-ES" sz="3300" dirty="0"/>
              <a:t>Si mal no recuerdo. (Si no recuerdo mal)</a:t>
            </a:r>
          </a:p>
          <a:p>
            <a:r>
              <a:rPr lang="en-US" sz="3300" dirty="0" err="1"/>
              <a:t>Difícil</a:t>
            </a:r>
            <a:r>
              <a:rPr lang="en-US" sz="3300" dirty="0"/>
              <a:t> </a:t>
            </a:r>
            <a:r>
              <a:rPr lang="en-US" sz="3300" dirty="0" err="1"/>
              <a:t>tratar</a:t>
            </a:r>
            <a:r>
              <a:rPr lang="en-US" sz="3300" dirty="0"/>
              <a:t> </a:t>
            </a:r>
            <a:r>
              <a:rPr lang="en-US" sz="3300" dirty="0" err="1"/>
              <a:t>este</a:t>
            </a:r>
            <a:r>
              <a:rPr lang="en-US" sz="3300" dirty="0"/>
              <a:t> </a:t>
            </a:r>
            <a:r>
              <a:rPr lang="en-US" sz="3300" dirty="0" err="1"/>
              <a:t>tema</a:t>
            </a:r>
            <a:r>
              <a:rPr lang="en-US" sz="3300" dirty="0"/>
              <a:t> </a:t>
            </a:r>
            <a:r>
              <a:rPr lang="en-US" sz="3300" dirty="0" err="1"/>
              <a:t>contigo</a:t>
            </a:r>
            <a:r>
              <a:rPr lang="en-US" sz="3300" dirty="0"/>
              <a:t> es. (Es </a:t>
            </a:r>
            <a:r>
              <a:rPr lang="en-US" sz="3300" dirty="0" err="1"/>
              <a:t>difícil</a:t>
            </a:r>
            <a:r>
              <a:rPr lang="en-US" sz="3300" dirty="0"/>
              <a:t> </a:t>
            </a:r>
            <a:r>
              <a:rPr lang="en-US" sz="3300" dirty="0" err="1"/>
              <a:t>tratar</a:t>
            </a:r>
            <a:r>
              <a:rPr lang="en-US" sz="3300" dirty="0"/>
              <a:t> </a:t>
            </a:r>
            <a:r>
              <a:rPr lang="en-US" sz="3300" dirty="0" err="1"/>
              <a:t>este</a:t>
            </a:r>
            <a:r>
              <a:rPr lang="en-US" sz="3300" dirty="0"/>
              <a:t> </a:t>
            </a:r>
            <a:r>
              <a:rPr lang="en-US" sz="3300" dirty="0" err="1"/>
              <a:t>tema</a:t>
            </a:r>
            <a:r>
              <a:rPr lang="en-US" sz="3300" dirty="0"/>
              <a:t> </a:t>
            </a:r>
            <a:r>
              <a:rPr lang="en-US" sz="3300" dirty="0" err="1"/>
              <a:t>contigo</a:t>
            </a:r>
            <a:r>
              <a:rPr lang="en-US" sz="3300" dirty="0"/>
              <a:t>).</a:t>
            </a:r>
          </a:p>
        </p:txBody>
      </p:sp>
    </p:spTree>
    <p:extLst>
      <p:ext uri="{BB962C8B-B14F-4D97-AF65-F5344CB8AC3E}">
        <p14:creationId xmlns:p14="http://schemas.microsoft.com/office/powerpoint/2010/main" val="93336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0" y="150125"/>
            <a:ext cx="12192000" cy="1781033"/>
          </a:xfrm>
        </p:spPr>
        <p:txBody>
          <a:bodyPr>
            <a:normAutofit fontScale="90000"/>
          </a:bodyPr>
          <a:lstStyle/>
          <a:p>
            <a:r>
              <a:rPr lang="en-US" dirty="0"/>
              <a:t>La </a:t>
            </a:r>
            <a:r>
              <a:rPr lang="en-US" dirty="0" err="1"/>
              <a:t>oda</a:t>
            </a:r>
            <a:br>
              <a:rPr lang="en-US" dirty="0"/>
            </a:br>
            <a:r>
              <a:rPr lang="es-ES" sz="2800" dirty="0"/>
              <a:t>Una composición poética y que corresponde al género lírico, se pueden definir como un tipo de canto a través del cual el poeta busca transmitir una idea o mensaje que invite a la reflexión.</a:t>
            </a:r>
            <a:endParaRPr lang="en-US" sz="2800"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0" y="1931159"/>
            <a:ext cx="12191999" cy="4926842"/>
          </a:xfrm>
        </p:spPr>
        <p:txBody>
          <a:bodyPr>
            <a:normAutofit/>
          </a:bodyPr>
          <a:lstStyle/>
          <a:p>
            <a:r>
              <a:rPr lang="es-ES" sz="3300" b="1" dirty="0"/>
              <a:t>Oda a Cristin</a:t>
            </a:r>
          </a:p>
          <a:p>
            <a:r>
              <a:rPr lang="es-ES" sz="3300" b="1" i="1" dirty="0"/>
              <a:t>Tus ojos me miran sin recelo</a:t>
            </a:r>
            <a:br>
              <a:rPr lang="es-ES" sz="3300" dirty="0"/>
            </a:br>
            <a:r>
              <a:rPr lang="es-ES" sz="3300" b="1" i="1" dirty="0"/>
              <a:t>el maquillaje arruina tu belleza para mí</a:t>
            </a:r>
            <a:br>
              <a:rPr lang="es-ES" sz="3300" dirty="0"/>
            </a:br>
            <a:r>
              <a:rPr lang="es-ES" sz="3300" b="1" i="1" dirty="0"/>
              <a:t>tu carisma  opaca la belleza de las otras</a:t>
            </a:r>
            <a:br>
              <a:rPr lang="es-ES" sz="3300" dirty="0"/>
            </a:br>
            <a:r>
              <a:rPr lang="es-ES" sz="3300" b="1" i="1" dirty="0"/>
              <a:t>iluminas el camino de un destino gris</a:t>
            </a:r>
            <a:endParaRPr lang="es-ES" sz="3300" dirty="0"/>
          </a:p>
          <a:p>
            <a:r>
              <a:rPr lang="es-ES" sz="3300" b="1" i="1" dirty="0"/>
              <a:t>Como hombre caigo ante la sirena</a:t>
            </a:r>
            <a:br>
              <a:rPr lang="es-ES" sz="3300" dirty="0"/>
            </a:br>
            <a:r>
              <a:rPr lang="es-ES" sz="3300" b="1" i="1" dirty="0"/>
              <a:t>tu presencia me rescata al mundo real</a:t>
            </a:r>
            <a:br>
              <a:rPr lang="es-ES" sz="3300" dirty="0"/>
            </a:br>
            <a:r>
              <a:rPr lang="es-ES" sz="3300" b="1" i="1" dirty="0"/>
              <a:t>viajar lejos solo por verte es mejor</a:t>
            </a:r>
            <a:br>
              <a:rPr lang="es-ES" sz="3300" dirty="0"/>
            </a:br>
            <a:r>
              <a:rPr lang="es-ES" sz="3300" b="1" i="1" dirty="0"/>
              <a:t>que vivir en el paraíso terrenal.</a:t>
            </a:r>
            <a:endParaRPr lang="es-ES" sz="3300" dirty="0"/>
          </a:p>
          <a:p>
            <a:endParaRPr lang="en-US" dirty="0"/>
          </a:p>
        </p:txBody>
      </p:sp>
    </p:spTree>
    <p:extLst>
      <p:ext uri="{BB962C8B-B14F-4D97-AF65-F5344CB8AC3E}">
        <p14:creationId xmlns:p14="http://schemas.microsoft.com/office/powerpoint/2010/main" val="64511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1609725" y="369888"/>
            <a:ext cx="9144000" cy="1230312"/>
          </a:xfrm>
        </p:spPr>
        <p:txBody>
          <a:bodyPr>
            <a:normAutofit fontScale="90000"/>
          </a:bodyPr>
          <a:lstStyle/>
          <a:p>
            <a:r>
              <a:rPr lang="es-CL" dirty="0"/>
              <a:t>La métrica</a:t>
            </a:r>
            <a:br>
              <a:rPr lang="es-CL" dirty="0"/>
            </a:br>
            <a:r>
              <a:rPr lang="es-ES" sz="2800" dirty="0"/>
              <a:t>la cantidad de sílabas fonéticas que tiene cada verso.</a:t>
            </a:r>
            <a:endParaRPr lang="en-US" sz="2800"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477672" y="3302758"/>
            <a:ext cx="11054685" cy="1528549"/>
          </a:xfrm>
        </p:spPr>
        <p:txBody>
          <a:bodyPr>
            <a:noAutofit/>
          </a:bodyPr>
          <a:lstStyle/>
          <a:p>
            <a:r>
              <a:rPr lang="es-ES" sz="3500" i="1" dirty="0" err="1"/>
              <a:t>To</a:t>
            </a:r>
            <a:r>
              <a:rPr lang="es-ES" sz="3500" i="1" dirty="0"/>
              <a:t> / das / las / ro / </a:t>
            </a:r>
            <a:r>
              <a:rPr lang="es-ES" sz="3500" i="1" dirty="0" err="1"/>
              <a:t>sas</a:t>
            </a:r>
            <a:r>
              <a:rPr lang="es-ES" sz="3500" i="1" dirty="0"/>
              <a:t> / son / la / mis / </a:t>
            </a:r>
            <a:r>
              <a:rPr lang="es-ES" sz="3500" i="1" dirty="0" err="1"/>
              <a:t>ma</a:t>
            </a:r>
            <a:r>
              <a:rPr lang="es-ES" sz="3500" i="1" dirty="0"/>
              <a:t> / ro / </a:t>
            </a:r>
            <a:r>
              <a:rPr lang="es-ES" sz="3500" i="1" dirty="0" err="1"/>
              <a:t>sa</a:t>
            </a:r>
            <a:r>
              <a:rPr lang="es-ES" sz="3500" i="1" dirty="0"/>
              <a:t> — </a:t>
            </a:r>
            <a:r>
              <a:rPr lang="es-ES" sz="3500" b="1" i="1" dirty="0"/>
              <a:t>11</a:t>
            </a:r>
            <a:br>
              <a:rPr lang="es-ES" sz="3500" dirty="0"/>
            </a:br>
            <a:endParaRPr lang="en-US" sz="3500" dirty="0"/>
          </a:p>
        </p:txBody>
      </p:sp>
    </p:spTree>
    <p:extLst>
      <p:ext uri="{BB962C8B-B14F-4D97-AF65-F5344CB8AC3E}">
        <p14:creationId xmlns:p14="http://schemas.microsoft.com/office/powerpoint/2010/main" val="202218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1609725" y="369888"/>
            <a:ext cx="9144000" cy="1230312"/>
          </a:xfrm>
        </p:spPr>
        <p:txBody>
          <a:bodyPr>
            <a:normAutofit fontScale="90000"/>
          </a:bodyPr>
          <a:lstStyle/>
          <a:p>
            <a:r>
              <a:rPr lang="es-CL" dirty="0"/>
              <a:t>La onomatopeya</a:t>
            </a:r>
            <a:br>
              <a:rPr lang="es-CL" dirty="0"/>
            </a:br>
            <a:r>
              <a:rPr lang="es-ES" sz="2800" dirty="0"/>
              <a:t>el uso de una palabra, o en ocasiones un grupo de palabras, cuya pronunciación imita el sonido de aquello que describe. </a:t>
            </a:r>
            <a:endParaRPr lang="en-US" sz="2800"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484909" y="1937982"/>
            <a:ext cx="11074745" cy="4920018"/>
          </a:xfrm>
        </p:spPr>
        <p:txBody>
          <a:bodyPr>
            <a:normAutofit fontScale="92500" lnSpcReduction="10000"/>
          </a:bodyPr>
          <a:lstStyle/>
          <a:p>
            <a:r>
              <a:rPr lang="es-ES" sz="3500" dirty="0"/>
              <a:t>“el chasquido del látigo“</a:t>
            </a:r>
          </a:p>
          <a:p>
            <a:r>
              <a:rPr lang="es-ES" sz="3500" dirty="0"/>
              <a:t>el “borboteo de un líquido caliente“</a:t>
            </a:r>
          </a:p>
          <a:p>
            <a:r>
              <a:rPr lang="es-ES" sz="3500" dirty="0"/>
              <a:t>“chisporrotear de la leña ardiendo“</a:t>
            </a:r>
          </a:p>
          <a:p>
            <a:endParaRPr lang="es-ES" sz="3500" dirty="0"/>
          </a:p>
          <a:p>
            <a:r>
              <a:rPr lang="es-ES" sz="3500" i="1" dirty="0"/>
              <a:t>"En el silencio sólo se escuchaba </a:t>
            </a:r>
            <a:br>
              <a:rPr lang="es-ES" sz="3500" i="1" dirty="0"/>
            </a:br>
            <a:r>
              <a:rPr lang="es-ES" sz="3500" i="1" dirty="0"/>
              <a:t>un susurro de abejas que sonaba" </a:t>
            </a:r>
          </a:p>
          <a:p>
            <a:endParaRPr lang="es-ES" sz="3500" i="1" dirty="0"/>
          </a:p>
          <a:p>
            <a:r>
              <a:rPr lang="es-ES" sz="3500" dirty="0"/>
              <a:t>"El niño pisaba el charco y chas, chas... </a:t>
            </a:r>
            <a:br>
              <a:rPr lang="es-ES" sz="3500" dirty="0"/>
            </a:br>
            <a:r>
              <a:rPr lang="es-ES" sz="3500" dirty="0"/>
              <a:t>el agua salpicaba sus pies". </a:t>
            </a:r>
            <a:br>
              <a:rPr lang="es-ES" sz="3600" dirty="0"/>
            </a:br>
            <a:endParaRPr lang="en-US" sz="3500" dirty="0"/>
          </a:p>
        </p:txBody>
      </p:sp>
    </p:spTree>
    <p:extLst>
      <p:ext uri="{BB962C8B-B14F-4D97-AF65-F5344CB8AC3E}">
        <p14:creationId xmlns:p14="http://schemas.microsoft.com/office/powerpoint/2010/main" val="354300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ED2E-9C69-4B7D-AFEA-92EC8087BE9A}"/>
              </a:ext>
            </a:extLst>
          </p:cNvPr>
          <p:cNvSpPr>
            <a:spLocks noGrp="1"/>
          </p:cNvSpPr>
          <p:nvPr>
            <p:ph type="ctrTitle"/>
          </p:nvPr>
        </p:nvSpPr>
        <p:spPr>
          <a:xfrm>
            <a:off x="294640" y="274320"/>
            <a:ext cx="11521440" cy="1001077"/>
          </a:xfrm>
        </p:spPr>
        <p:txBody>
          <a:bodyPr>
            <a:normAutofit fontScale="90000"/>
          </a:bodyPr>
          <a:lstStyle/>
          <a:p>
            <a:r>
              <a:rPr lang="en-US" dirty="0" err="1"/>
              <a:t>Calentamiento</a:t>
            </a:r>
            <a:br>
              <a:rPr lang="en-US" dirty="0"/>
            </a:br>
            <a:r>
              <a:rPr lang="en-US" sz="4400" dirty="0"/>
              <a:t>Indica la </a:t>
            </a:r>
            <a:r>
              <a:rPr lang="en-US" sz="4400" dirty="0" err="1"/>
              <a:t>figura</a:t>
            </a:r>
            <a:r>
              <a:rPr lang="en-US" sz="4400" dirty="0"/>
              <a:t> </a:t>
            </a:r>
            <a:r>
              <a:rPr lang="en-US" sz="4400" dirty="0" err="1"/>
              <a:t>literaria</a:t>
            </a:r>
            <a:r>
              <a:rPr lang="en-US" sz="4400" dirty="0"/>
              <a:t> </a:t>
            </a:r>
            <a:r>
              <a:rPr lang="en-US" sz="4400" dirty="0" err="1"/>
              <a:t>en</a:t>
            </a:r>
            <a:r>
              <a:rPr lang="en-US" sz="4400" dirty="0"/>
              <a:t> los </a:t>
            </a:r>
            <a:r>
              <a:rPr lang="en-US" sz="4400" dirty="0" err="1"/>
              <a:t>siguientes</a:t>
            </a:r>
            <a:r>
              <a:rPr lang="en-US" sz="4400" dirty="0"/>
              <a:t> versos:</a:t>
            </a:r>
          </a:p>
        </p:txBody>
      </p:sp>
      <p:sp>
        <p:nvSpPr>
          <p:cNvPr id="3" name="Subtitle 2">
            <a:extLst>
              <a:ext uri="{FF2B5EF4-FFF2-40B4-BE49-F238E27FC236}">
                <a16:creationId xmlns:a16="http://schemas.microsoft.com/office/drawing/2014/main" id="{0E71652C-03D0-4BE6-8D7E-4DAC66704469}"/>
              </a:ext>
            </a:extLst>
          </p:cNvPr>
          <p:cNvSpPr>
            <a:spLocks noGrp="1"/>
          </p:cNvSpPr>
          <p:nvPr>
            <p:ph type="subTitle" idx="1"/>
          </p:nvPr>
        </p:nvSpPr>
        <p:spPr>
          <a:xfrm>
            <a:off x="294640" y="1372235"/>
            <a:ext cx="11521440" cy="5211446"/>
          </a:xfrm>
        </p:spPr>
        <p:txBody>
          <a:bodyPr>
            <a:normAutofit lnSpcReduction="10000"/>
          </a:bodyPr>
          <a:lstStyle/>
          <a:p>
            <a:pPr marL="457200" indent="-457200" algn="l">
              <a:lnSpc>
                <a:spcPct val="150000"/>
              </a:lnSpc>
              <a:buFont typeface="+mj-lt"/>
              <a:buAutoNum type="arabicPeriod"/>
            </a:pPr>
            <a:r>
              <a:rPr lang="en-US" dirty="0" err="1"/>
              <a:t>Puedo</a:t>
            </a:r>
            <a:r>
              <a:rPr lang="en-US" dirty="0"/>
              <a:t> </a:t>
            </a:r>
            <a:r>
              <a:rPr lang="en-US" dirty="0" err="1"/>
              <a:t>escribir</a:t>
            </a:r>
            <a:r>
              <a:rPr lang="en-US" dirty="0"/>
              <a:t> los versos </a:t>
            </a:r>
            <a:r>
              <a:rPr lang="en-US" dirty="0" err="1"/>
              <a:t>más</a:t>
            </a:r>
            <a:r>
              <a:rPr lang="en-US" dirty="0"/>
              <a:t> tristes </a:t>
            </a:r>
            <a:r>
              <a:rPr lang="en-US" dirty="0" err="1"/>
              <a:t>esta</a:t>
            </a:r>
            <a:r>
              <a:rPr lang="en-US" dirty="0"/>
              <a:t> </a:t>
            </a:r>
            <a:r>
              <a:rPr lang="en-US" dirty="0" err="1"/>
              <a:t>noche</a:t>
            </a:r>
            <a:r>
              <a:rPr lang="en-US" dirty="0"/>
              <a:t>.  ________________________, y ________________________________</a:t>
            </a:r>
          </a:p>
          <a:p>
            <a:pPr marL="457200" indent="-457200" algn="l">
              <a:lnSpc>
                <a:spcPct val="150000"/>
              </a:lnSpc>
              <a:buFont typeface="+mj-lt"/>
              <a:buAutoNum type="arabicPeriod"/>
            </a:pPr>
            <a:r>
              <a:rPr lang="en-US" dirty="0"/>
              <a:t>El </a:t>
            </a:r>
            <a:r>
              <a:rPr lang="en-US" dirty="0" err="1"/>
              <a:t>viento</a:t>
            </a:r>
            <a:r>
              <a:rPr lang="en-US" dirty="0"/>
              <a:t> de la </a:t>
            </a:r>
            <a:r>
              <a:rPr lang="en-US" dirty="0" err="1"/>
              <a:t>noche</a:t>
            </a:r>
            <a:r>
              <a:rPr lang="en-US" dirty="0"/>
              <a:t> </a:t>
            </a:r>
            <a:r>
              <a:rPr lang="en-US" dirty="0" err="1"/>
              <a:t>gira</a:t>
            </a:r>
            <a:r>
              <a:rPr lang="en-US" dirty="0"/>
              <a:t> </a:t>
            </a:r>
            <a:r>
              <a:rPr lang="en-US" dirty="0" err="1"/>
              <a:t>en</a:t>
            </a:r>
            <a:r>
              <a:rPr lang="en-US" dirty="0"/>
              <a:t> el </a:t>
            </a:r>
            <a:r>
              <a:rPr lang="en-US" dirty="0" err="1"/>
              <a:t>cielo</a:t>
            </a:r>
            <a:r>
              <a:rPr lang="en-US" dirty="0"/>
              <a:t> y </a:t>
            </a:r>
            <a:r>
              <a:rPr lang="en-US" dirty="0" err="1"/>
              <a:t>canta</a:t>
            </a:r>
            <a:r>
              <a:rPr lang="en-US" dirty="0"/>
              <a:t>. ________________________</a:t>
            </a:r>
          </a:p>
          <a:p>
            <a:pPr marL="457200" indent="-457200" algn="l">
              <a:lnSpc>
                <a:spcPct val="150000"/>
              </a:lnSpc>
              <a:buFont typeface="+mj-lt"/>
              <a:buAutoNum type="arabicPeriod"/>
            </a:pPr>
            <a:r>
              <a:rPr lang="en-US" dirty="0"/>
              <a:t>Y el verso </a:t>
            </a:r>
            <a:r>
              <a:rPr lang="en-US" dirty="0" err="1"/>
              <a:t>cae</a:t>
            </a:r>
            <a:r>
              <a:rPr lang="en-US" dirty="0"/>
              <a:t> al alma </a:t>
            </a:r>
            <a:r>
              <a:rPr lang="en-US" dirty="0" err="1"/>
              <a:t>como</a:t>
            </a:r>
            <a:r>
              <a:rPr lang="en-US" dirty="0"/>
              <a:t> al </a:t>
            </a:r>
            <a:r>
              <a:rPr lang="en-US" dirty="0" err="1"/>
              <a:t>pasto</a:t>
            </a:r>
            <a:r>
              <a:rPr lang="en-US" dirty="0"/>
              <a:t> el </a:t>
            </a:r>
            <a:r>
              <a:rPr lang="en-US" dirty="0" err="1"/>
              <a:t>rocío</a:t>
            </a:r>
            <a:r>
              <a:rPr lang="en-US" dirty="0"/>
              <a:t>. ________________________</a:t>
            </a:r>
          </a:p>
          <a:p>
            <a:pPr marL="457200" indent="-457200" algn="l">
              <a:lnSpc>
                <a:spcPct val="150000"/>
              </a:lnSpc>
              <a:buFont typeface="+mj-lt"/>
              <a:buAutoNum type="arabicPeriod"/>
            </a:pPr>
            <a:r>
              <a:rPr lang="en-US" dirty="0" err="1"/>
              <a:t>Eso</a:t>
            </a:r>
            <a:r>
              <a:rPr lang="en-US" dirty="0"/>
              <a:t> es </a:t>
            </a:r>
            <a:r>
              <a:rPr lang="en-US" dirty="0" err="1"/>
              <a:t>todo</a:t>
            </a:r>
            <a:r>
              <a:rPr lang="en-US" dirty="0"/>
              <a:t>. A lo </a:t>
            </a:r>
            <a:r>
              <a:rPr lang="en-US" dirty="0" err="1"/>
              <a:t>lejos</a:t>
            </a:r>
            <a:r>
              <a:rPr lang="en-US" dirty="0"/>
              <a:t> </a:t>
            </a:r>
            <a:r>
              <a:rPr lang="en-US" dirty="0" err="1"/>
              <a:t>alguien</a:t>
            </a:r>
            <a:r>
              <a:rPr lang="en-US" dirty="0"/>
              <a:t> </a:t>
            </a:r>
            <a:r>
              <a:rPr lang="en-US" dirty="0" err="1"/>
              <a:t>canta</a:t>
            </a:r>
            <a:r>
              <a:rPr lang="en-US" dirty="0"/>
              <a:t>. A lo </a:t>
            </a:r>
            <a:r>
              <a:rPr lang="en-US" dirty="0" err="1"/>
              <a:t>lejos</a:t>
            </a:r>
            <a:r>
              <a:rPr lang="en-US" dirty="0"/>
              <a:t>.  ________________________</a:t>
            </a:r>
          </a:p>
          <a:p>
            <a:pPr marL="457200" indent="-457200" algn="l">
              <a:lnSpc>
                <a:spcPct val="150000"/>
              </a:lnSpc>
              <a:buFont typeface="+mj-lt"/>
              <a:buAutoNum type="arabicPeriod"/>
            </a:pPr>
            <a:r>
              <a:rPr lang="en-US" dirty="0"/>
              <a:t>Es tan </a:t>
            </a:r>
            <a:r>
              <a:rPr lang="en-US" dirty="0" err="1"/>
              <a:t>corto</a:t>
            </a:r>
            <a:r>
              <a:rPr lang="en-US" dirty="0"/>
              <a:t> el </a:t>
            </a:r>
            <a:r>
              <a:rPr lang="en-US" dirty="0" err="1"/>
              <a:t>amor</a:t>
            </a:r>
            <a:r>
              <a:rPr lang="en-US" dirty="0"/>
              <a:t>, y es tan largo el </a:t>
            </a:r>
            <a:r>
              <a:rPr lang="en-US" dirty="0" err="1"/>
              <a:t>olvido</a:t>
            </a:r>
            <a:r>
              <a:rPr lang="en-US" dirty="0"/>
              <a:t>. ________________________</a:t>
            </a:r>
          </a:p>
          <a:p>
            <a:pPr marL="457200" indent="-457200" algn="l">
              <a:lnSpc>
                <a:spcPct val="150000"/>
              </a:lnSpc>
              <a:buFont typeface="+mj-lt"/>
              <a:buAutoNum type="arabicPeriod"/>
            </a:pPr>
            <a:r>
              <a:rPr lang="en-US" dirty="0"/>
              <a:t>y </a:t>
            </a:r>
            <a:r>
              <a:rPr lang="en-US" dirty="0" err="1"/>
              <a:t>tiritan</a:t>
            </a:r>
            <a:r>
              <a:rPr lang="en-US" dirty="0"/>
              <a:t>, </a:t>
            </a:r>
            <a:r>
              <a:rPr lang="en-US" dirty="0" err="1"/>
              <a:t>azules</a:t>
            </a:r>
            <a:r>
              <a:rPr lang="en-US" dirty="0"/>
              <a:t>, los </a:t>
            </a:r>
            <a:r>
              <a:rPr lang="en-US" dirty="0" err="1"/>
              <a:t>astros</a:t>
            </a:r>
            <a:r>
              <a:rPr lang="en-US" dirty="0"/>
              <a:t>, a lo </a:t>
            </a:r>
            <a:r>
              <a:rPr lang="en-US" dirty="0" err="1"/>
              <a:t>lejos</a:t>
            </a:r>
            <a:r>
              <a:rPr lang="en-US" dirty="0"/>
              <a:t>". ________________________</a:t>
            </a:r>
          </a:p>
          <a:p>
            <a:pPr marL="457200" indent="-457200" algn="l">
              <a:lnSpc>
                <a:spcPct val="150000"/>
              </a:lnSpc>
              <a:buFont typeface="+mj-lt"/>
              <a:buAutoNum type="arabicPeriod"/>
            </a:pPr>
            <a:r>
              <a:rPr lang="en-US" dirty="0" err="1"/>
              <a:t>Su</a:t>
            </a:r>
            <a:r>
              <a:rPr lang="en-US" dirty="0"/>
              <a:t> </a:t>
            </a:r>
            <a:r>
              <a:rPr lang="en-US" dirty="0" err="1"/>
              <a:t>voz</a:t>
            </a:r>
            <a:r>
              <a:rPr lang="en-US" dirty="0"/>
              <a:t>, </a:t>
            </a:r>
            <a:r>
              <a:rPr lang="en-US" dirty="0" err="1"/>
              <a:t>su</a:t>
            </a:r>
            <a:r>
              <a:rPr lang="en-US" dirty="0"/>
              <a:t> </a:t>
            </a:r>
            <a:r>
              <a:rPr lang="en-US" dirty="0" err="1"/>
              <a:t>cuerpo</a:t>
            </a:r>
            <a:r>
              <a:rPr lang="en-US" dirty="0"/>
              <a:t> claro. Sus </a:t>
            </a:r>
            <a:r>
              <a:rPr lang="en-US" dirty="0" err="1"/>
              <a:t>ojos</a:t>
            </a:r>
            <a:r>
              <a:rPr lang="en-US" dirty="0"/>
              <a:t> </a:t>
            </a:r>
            <a:r>
              <a:rPr lang="en-US" dirty="0" err="1"/>
              <a:t>infinitos</a:t>
            </a:r>
            <a:r>
              <a:rPr lang="en-US" dirty="0"/>
              <a:t>. ________________________</a:t>
            </a:r>
          </a:p>
          <a:p>
            <a:pPr marL="457200" indent="-457200" algn="l">
              <a:lnSpc>
                <a:spcPct val="150000"/>
              </a:lnSpc>
              <a:buFont typeface="+mj-lt"/>
              <a:buAutoNum type="arabicPeriod"/>
            </a:pPr>
            <a:endParaRPr lang="en-US" dirty="0"/>
          </a:p>
          <a:p>
            <a:pPr marL="457200" indent="-457200" algn="l">
              <a:lnSpc>
                <a:spcPct val="150000"/>
              </a:lnSpc>
              <a:buFont typeface="+mj-lt"/>
              <a:buAutoNum type="arabicPeriod"/>
            </a:pPr>
            <a:endParaRPr lang="en-US" dirty="0"/>
          </a:p>
          <a:p>
            <a:pPr algn="l">
              <a:lnSpc>
                <a:spcPct val="150000"/>
              </a:lnSpc>
            </a:pPr>
            <a:endParaRPr lang="en-US" dirty="0"/>
          </a:p>
          <a:p>
            <a:pPr algn="l">
              <a:lnSpc>
                <a:spcPct val="150000"/>
              </a:lnSpc>
            </a:pPr>
            <a:endParaRPr lang="en-US" dirty="0"/>
          </a:p>
        </p:txBody>
      </p:sp>
    </p:spTree>
    <p:extLst>
      <p:ext uri="{BB962C8B-B14F-4D97-AF65-F5344CB8AC3E}">
        <p14:creationId xmlns:p14="http://schemas.microsoft.com/office/powerpoint/2010/main" val="4243765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1609725" y="369888"/>
            <a:ext cx="9144000" cy="1230312"/>
          </a:xfrm>
        </p:spPr>
        <p:txBody>
          <a:bodyPr>
            <a:normAutofit fontScale="90000"/>
          </a:bodyPr>
          <a:lstStyle/>
          <a:p>
            <a:r>
              <a:rPr lang="es-CL" dirty="0"/>
              <a:t>La polimetría</a:t>
            </a:r>
            <a:br>
              <a:rPr lang="es-CL" dirty="0"/>
            </a:br>
            <a:r>
              <a:rPr lang="es-ES" sz="2800" dirty="0"/>
              <a:t>cuando los versos no tienen la misma medida... </a:t>
            </a:r>
            <a:r>
              <a:rPr lang="es-CL" sz="2800" dirty="0"/>
              <a:t> </a:t>
            </a:r>
            <a:endParaRPr lang="en-US" sz="2800"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218364" y="2033516"/>
            <a:ext cx="11327642" cy="4454596"/>
          </a:xfrm>
        </p:spPr>
        <p:txBody>
          <a:bodyPr>
            <a:normAutofit/>
          </a:bodyPr>
          <a:lstStyle/>
          <a:p>
            <a:r>
              <a:rPr lang="es-ES" sz="3500" dirty="0"/>
              <a:t>¿Qué madrigal a ti, compendio de hermosuras, </a:t>
            </a:r>
            <a:br>
              <a:rPr lang="es-ES" sz="3500" dirty="0"/>
            </a:br>
            <a:r>
              <a:rPr lang="es-ES" sz="3500" dirty="0"/>
              <a:t>luz de la vida, si </a:t>
            </a:r>
            <a:br>
              <a:rPr lang="es-ES" sz="3500" dirty="0"/>
            </a:br>
            <a:r>
              <a:rPr lang="es-ES" sz="3500" dirty="0"/>
              <a:t>mis pequeños poemas y mis grandes locuras </a:t>
            </a:r>
            <a:br>
              <a:rPr lang="es-ES" sz="3500" dirty="0"/>
            </a:br>
            <a:r>
              <a:rPr lang="es-ES" sz="3500" dirty="0"/>
              <a:t>han sido siempre para ti?... </a:t>
            </a:r>
            <a:br>
              <a:rPr lang="es-ES" sz="3500" dirty="0"/>
            </a:br>
            <a:br>
              <a:rPr lang="es-ES" sz="3500" dirty="0"/>
            </a:br>
            <a:r>
              <a:rPr lang="es-ES" sz="3500" i="1" dirty="0"/>
              <a:t>Cada verso debería tener 11 sílabas y sin embargo no es así. </a:t>
            </a:r>
            <a:endParaRPr lang="en-US" sz="3500" i="1" dirty="0"/>
          </a:p>
        </p:txBody>
      </p:sp>
    </p:spTree>
    <p:extLst>
      <p:ext uri="{BB962C8B-B14F-4D97-AF65-F5344CB8AC3E}">
        <p14:creationId xmlns:p14="http://schemas.microsoft.com/office/powerpoint/2010/main" val="103129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1609725" y="369888"/>
            <a:ext cx="9144000" cy="1230312"/>
          </a:xfrm>
        </p:spPr>
        <p:txBody>
          <a:bodyPr>
            <a:normAutofit fontScale="90000"/>
          </a:bodyPr>
          <a:lstStyle/>
          <a:p>
            <a:r>
              <a:rPr lang="es-CL" dirty="0"/>
              <a:t>El romance</a:t>
            </a:r>
            <a:br>
              <a:rPr lang="es-CL" dirty="0"/>
            </a:br>
            <a:r>
              <a:rPr lang="es-ES" sz="2800" dirty="0"/>
              <a:t>Serie indefinida de versos octosílabos, de rima asonante con los pares y libre con los impares.</a:t>
            </a:r>
            <a:endParaRPr lang="en-US" sz="2800"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518615" y="1842448"/>
            <a:ext cx="11368585" cy="4763068"/>
          </a:xfrm>
        </p:spPr>
        <p:txBody>
          <a:bodyPr>
            <a:normAutofit/>
          </a:bodyPr>
          <a:lstStyle/>
          <a:p>
            <a:r>
              <a:rPr lang="es-ES" sz="3600" dirty="0"/>
              <a:t>La Casada Infiel </a:t>
            </a:r>
          </a:p>
          <a:p>
            <a:br>
              <a:rPr lang="es-ES" sz="3600" dirty="0"/>
            </a:br>
            <a:r>
              <a:rPr lang="es-ES" sz="3600" dirty="0"/>
              <a:t>Pasadas las zarzamoras, los juncos y los espinos, bajo su mata de pelo hice un hoyo sobre el limo. Yo me quité la corbata. Ella se quitó el vestido. Yo, el cinturón con revólver. Ella, sus cuatro corpiños. Ni nardos ni caracolas tienen el cutis tan fino. (Federico García Lorca, Romancero gitano, 1924-1927)</a:t>
            </a:r>
            <a:endParaRPr lang="en-US" sz="3600" dirty="0"/>
          </a:p>
        </p:txBody>
      </p:sp>
    </p:spTree>
    <p:extLst>
      <p:ext uri="{BB962C8B-B14F-4D97-AF65-F5344CB8AC3E}">
        <p14:creationId xmlns:p14="http://schemas.microsoft.com/office/powerpoint/2010/main" val="1105800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163773" y="369888"/>
            <a:ext cx="11778018" cy="1499856"/>
          </a:xfrm>
        </p:spPr>
        <p:txBody>
          <a:bodyPr>
            <a:normAutofit fontScale="90000"/>
          </a:bodyPr>
          <a:lstStyle/>
          <a:p>
            <a:r>
              <a:rPr lang="es-CL" dirty="0"/>
              <a:t>La diéresis</a:t>
            </a:r>
            <a:br>
              <a:rPr lang="es-CL" dirty="0"/>
            </a:br>
            <a:r>
              <a:rPr lang="es-CL" dirty="0"/>
              <a:t> </a:t>
            </a:r>
            <a:r>
              <a:rPr lang="es-ES" sz="2800" dirty="0"/>
              <a:t>aquellos versos en los que se separa el diptongo por medio de una diéresis, haciendo que las vocales suenen en forma separada.</a:t>
            </a:r>
            <a:endParaRPr lang="en-US" sz="2800"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163773" y="1978925"/>
            <a:ext cx="11778018" cy="4776717"/>
          </a:xfrm>
        </p:spPr>
        <p:txBody>
          <a:bodyPr>
            <a:normAutofit lnSpcReduction="10000"/>
          </a:bodyPr>
          <a:lstStyle/>
          <a:p>
            <a:r>
              <a:rPr lang="es-ES" sz="3500" dirty="0"/>
              <a:t>Garcilaso de la Vega</a:t>
            </a:r>
          </a:p>
          <a:p>
            <a:r>
              <a:rPr lang="es-ES" sz="3500" dirty="0"/>
              <a:t>No sólo en plata o </a:t>
            </a:r>
            <a:r>
              <a:rPr lang="es-ES" sz="3500" dirty="0" err="1"/>
              <a:t>vïola</a:t>
            </a:r>
            <a:r>
              <a:rPr lang="es-ES" sz="3500" dirty="0"/>
              <a:t> troncada</a:t>
            </a:r>
          </a:p>
          <a:p>
            <a:endParaRPr lang="es-ES" sz="3500" dirty="0"/>
          </a:p>
          <a:p>
            <a:r>
              <a:rPr lang="es-ES" sz="3500" dirty="0"/>
              <a:t>Góngora</a:t>
            </a:r>
          </a:p>
          <a:p>
            <a:r>
              <a:rPr lang="es-ES" sz="3500" dirty="0"/>
              <a:t>Cuanto más día de </a:t>
            </a:r>
            <a:r>
              <a:rPr lang="es-ES" sz="3500" dirty="0" err="1"/>
              <a:t>jü-icio</a:t>
            </a:r>
            <a:r>
              <a:rPr lang="es-ES" sz="3500" dirty="0"/>
              <a:t> se halle</a:t>
            </a:r>
          </a:p>
          <a:p>
            <a:endParaRPr lang="es-ES" sz="3500" dirty="0"/>
          </a:p>
          <a:p>
            <a:r>
              <a:rPr lang="es-ES" sz="3500" dirty="0"/>
              <a:t>Góngora</a:t>
            </a:r>
          </a:p>
          <a:p>
            <a:r>
              <a:rPr lang="es-ES" sz="3500" dirty="0"/>
              <a:t>La del que </a:t>
            </a:r>
            <a:r>
              <a:rPr lang="es-ES" sz="3500" dirty="0" err="1"/>
              <a:t>hu-ye_el</a:t>
            </a:r>
            <a:r>
              <a:rPr lang="es-ES" sz="3500" dirty="0"/>
              <a:t> </a:t>
            </a:r>
            <a:r>
              <a:rPr lang="es-ES" sz="3500" dirty="0" err="1"/>
              <a:t>mun</a:t>
            </a:r>
            <a:r>
              <a:rPr lang="es-ES" sz="3500" dirty="0"/>
              <a:t>-da-</a:t>
            </a:r>
            <a:r>
              <a:rPr lang="es-ES" sz="3500" dirty="0" err="1"/>
              <a:t>nal</a:t>
            </a:r>
            <a:r>
              <a:rPr lang="es-ES" sz="3500" dirty="0"/>
              <a:t> </a:t>
            </a:r>
            <a:r>
              <a:rPr lang="es-ES" sz="3500" dirty="0" err="1"/>
              <a:t>rü</a:t>
            </a:r>
            <a:r>
              <a:rPr lang="es-ES" sz="3500" dirty="0"/>
              <a:t>-i-do</a:t>
            </a:r>
          </a:p>
          <a:p>
            <a:endParaRPr lang="en-US" sz="3500" dirty="0"/>
          </a:p>
        </p:txBody>
      </p:sp>
    </p:spTree>
    <p:extLst>
      <p:ext uri="{BB962C8B-B14F-4D97-AF65-F5344CB8AC3E}">
        <p14:creationId xmlns:p14="http://schemas.microsoft.com/office/powerpoint/2010/main" val="108080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1126" y="0"/>
            <a:ext cx="9429748" cy="837143"/>
          </a:xfrm>
        </p:spPr>
        <p:txBody>
          <a:bodyPr/>
          <a:lstStyle/>
          <a:p>
            <a:r>
              <a:rPr lang="en-US" dirty="0" err="1"/>
              <a:t>Actividades</a:t>
            </a:r>
            <a:r>
              <a:rPr lang="en-US" dirty="0"/>
              <a:t> para la </a:t>
            </a:r>
            <a:r>
              <a:rPr lang="en-US" dirty="0" err="1"/>
              <a:t>poesia</a:t>
            </a:r>
            <a:endParaRPr lang="en-US" dirty="0"/>
          </a:p>
        </p:txBody>
      </p:sp>
      <p:sp>
        <p:nvSpPr>
          <p:cNvPr id="3" name="Content Placeholder 2"/>
          <p:cNvSpPr>
            <a:spLocks noGrp="1"/>
          </p:cNvSpPr>
          <p:nvPr>
            <p:ph idx="1"/>
          </p:nvPr>
        </p:nvSpPr>
        <p:spPr>
          <a:xfrm>
            <a:off x="485775" y="837143"/>
            <a:ext cx="10829925" cy="5820832"/>
          </a:xfrm>
        </p:spPr>
        <p:txBody>
          <a:bodyPr>
            <a:normAutofit lnSpcReduction="10000"/>
          </a:bodyPr>
          <a:lstStyle/>
          <a:p>
            <a:pPr>
              <a:buAutoNum type="arabicPeriod"/>
            </a:pPr>
            <a:r>
              <a:rPr lang="es-CL" sz="3300" b="1" dirty="0"/>
              <a:t>MAD LIB: </a:t>
            </a:r>
            <a:r>
              <a:rPr lang="es-CL" sz="3300" dirty="0"/>
              <a:t>Sustituye un espacio en blanco por algunos verbos, sustantivos y adjetivos en el poema.  Escribe el poema de nuevo con un espacio en lugar de las palabras quitadas. </a:t>
            </a:r>
          </a:p>
          <a:p>
            <a:pPr>
              <a:buAutoNum type="arabicPeriod"/>
            </a:pPr>
            <a:r>
              <a:rPr lang="es-CL" sz="3300" b="1" dirty="0"/>
              <a:t>ACRÓSTICO: </a:t>
            </a:r>
            <a:r>
              <a:rPr lang="es-CL" sz="3300" dirty="0"/>
              <a:t>Piensa en una palabra como tema del poema. (ejemplo: TRISTEZA) Escríbela vertical en tu papel, y usa cada letra como la primera letra de una palabra nueva, también conectada al tema.</a:t>
            </a:r>
          </a:p>
          <a:p>
            <a:pPr>
              <a:buAutoNum type="arabicPeriod"/>
            </a:pPr>
            <a:r>
              <a:rPr lang="es-ES" sz="3300" b="1" dirty="0"/>
              <a:t>JEROGLÍFICO: </a:t>
            </a:r>
            <a:r>
              <a:rPr lang="es-ES" sz="3300" dirty="0"/>
              <a:t>Escribe el poema usando un símbolo o dibujo por cada sustantivo, verbo o adjetivo que puedas.  O Escribe el poema en forma de un imagen, siguiendo el tema del amor (ejemplo: corazón roto, noche estrellada)</a:t>
            </a:r>
          </a:p>
          <a:p>
            <a:pPr>
              <a:buAutoNum type="arabicPeriod"/>
            </a:pPr>
            <a:r>
              <a:rPr lang="es-ES" sz="3300" b="1" dirty="0"/>
              <a:t>DIÁLOGO</a:t>
            </a:r>
            <a:r>
              <a:rPr lang="es-ES" sz="3300" dirty="0"/>
              <a:t>: Escribe un dialogo entre Neruda y su amor.   </a:t>
            </a:r>
          </a:p>
        </p:txBody>
      </p:sp>
    </p:spTree>
    <p:extLst>
      <p:ext uri="{BB962C8B-B14F-4D97-AF65-F5344CB8AC3E}">
        <p14:creationId xmlns:p14="http://schemas.microsoft.com/office/powerpoint/2010/main" val="124296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Image result for example of poem made into hieroglyphic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4133" y="531341"/>
            <a:ext cx="3947029" cy="59205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IMAGE ACROSTIC in span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120" y="292821"/>
            <a:ext cx="4545734" cy="610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878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3251727" y="467899"/>
            <a:ext cx="5411982" cy="6026707"/>
          </a:xfrm>
          <a:prstGeom prst="rect">
            <a:avLst/>
          </a:prstGeom>
        </p:spPr>
      </p:pic>
    </p:spTree>
    <p:extLst>
      <p:ext uri="{BB962C8B-B14F-4D97-AF65-F5344CB8AC3E}">
        <p14:creationId xmlns:p14="http://schemas.microsoft.com/office/powerpoint/2010/main" val="1680222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stretch>
            <a:fillRect/>
          </a:stretch>
        </p:blipFill>
        <p:spPr>
          <a:xfrm>
            <a:off x="5976347" y="332509"/>
            <a:ext cx="6215653" cy="5818909"/>
          </a:xfrm>
          <a:prstGeom prst="rect">
            <a:avLst/>
          </a:prstGeom>
        </p:spPr>
      </p:pic>
      <p:sp>
        <p:nvSpPr>
          <p:cNvPr id="3" name="Subtitle 2"/>
          <p:cNvSpPr>
            <a:spLocks noGrp="1"/>
          </p:cNvSpPr>
          <p:nvPr>
            <p:ph type="subTitle" idx="1"/>
          </p:nvPr>
        </p:nvSpPr>
        <p:spPr/>
        <p:txBody>
          <a:bodyPr/>
          <a:lstStyle/>
          <a:p>
            <a:endParaRPr lang="en-US" dirty="0"/>
          </a:p>
        </p:txBody>
      </p:sp>
      <p:pic>
        <p:nvPicPr>
          <p:cNvPr id="1026" name="Picture 2" descr="Page Poetry. Give each student a recycled page from a book. Circle/highlight wanted words to form a poem. Cross out unwanted words. Glue completed copy in jour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6" y="0"/>
            <a:ext cx="5372100" cy="824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7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65125"/>
            <a:ext cx="5442839" cy="6025284"/>
          </a:xfrm>
          <a:prstGeom prst="rect">
            <a:avLst/>
          </a:prstGeom>
        </p:spPr>
      </p:pic>
      <p:pic>
        <p:nvPicPr>
          <p:cNvPr id="5" name="Picture 4"/>
          <p:cNvPicPr>
            <a:picLocks noChangeAspect="1"/>
          </p:cNvPicPr>
          <p:nvPr/>
        </p:nvPicPr>
        <p:blipFill>
          <a:blip r:embed="rId3"/>
          <a:stretch>
            <a:fillRect/>
          </a:stretch>
        </p:blipFill>
        <p:spPr>
          <a:xfrm>
            <a:off x="5666821" y="-125269"/>
            <a:ext cx="5686979" cy="7385687"/>
          </a:xfrm>
          <a:prstGeom prst="rect">
            <a:avLst/>
          </a:prstGeom>
        </p:spPr>
      </p:pic>
    </p:spTree>
    <p:extLst>
      <p:ext uri="{BB962C8B-B14F-4D97-AF65-F5344CB8AC3E}">
        <p14:creationId xmlns:p14="http://schemas.microsoft.com/office/powerpoint/2010/main" val="2378630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8F3B-6C7E-4A0D-86B4-BB0EE8D5A41F}"/>
              </a:ext>
            </a:extLst>
          </p:cNvPr>
          <p:cNvSpPr>
            <a:spLocks noGrp="1"/>
          </p:cNvSpPr>
          <p:nvPr>
            <p:ph type="title"/>
          </p:nvPr>
        </p:nvSpPr>
        <p:spPr>
          <a:xfrm>
            <a:off x="1295402" y="53445"/>
            <a:ext cx="9613102" cy="839524"/>
          </a:xfrm>
        </p:spPr>
        <p:txBody>
          <a:bodyPr/>
          <a:lstStyle/>
          <a:p>
            <a:r>
              <a:rPr lang="en-US" b="1" i="1"/>
              <a:t>Querido Verano</a:t>
            </a:r>
          </a:p>
        </p:txBody>
      </p:sp>
      <p:sp>
        <p:nvSpPr>
          <p:cNvPr id="3" name="Content Placeholder 2">
            <a:extLst>
              <a:ext uri="{FF2B5EF4-FFF2-40B4-BE49-F238E27FC236}">
                <a16:creationId xmlns:a16="http://schemas.microsoft.com/office/drawing/2014/main" id="{5BDBFD1F-E489-490B-AB9A-1CA4BC74C1D3}"/>
              </a:ext>
            </a:extLst>
          </p:cNvPr>
          <p:cNvSpPr>
            <a:spLocks noGrp="1"/>
          </p:cNvSpPr>
          <p:nvPr>
            <p:ph idx="1"/>
          </p:nvPr>
        </p:nvSpPr>
        <p:spPr>
          <a:xfrm>
            <a:off x="243840" y="731521"/>
            <a:ext cx="11948160" cy="5918254"/>
          </a:xfrm>
        </p:spPr>
        <p:txBody>
          <a:bodyPr>
            <a:normAutofit/>
          </a:bodyPr>
          <a:lstStyle/>
          <a:p>
            <a:pPr marL="0" indent="0">
              <a:buNone/>
            </a:pPr>
            <a:r>
              <a:rPr lang="es-US" sz="4000" b="1" dirty="0">
                <a:ea typeface="+mn-lt"/>
                <a:cs typeface="+mn-lt"/>
              </a:rPr>
              <a:t>Van a escribir una carta al verano, recordando aquellos momentos o situaciones especiales de manera que, cuando la lean en voz alta, puedan contar al resto cómo han sido sus vacaciones. La tienen que dirigir al verano como si fuera una persona.</a:t>
            </a:r>
          </a:p>
          <a:p>
            <a:pPr marL="0" indent="0">
              <a:buNone/>
            </a:pPr>
            <a:r>
              <a:rPr lang="es-US" sz="3300" b="1" i="1" u="sng" dirty="0">
                <a:ea typeface="+mn-lt"/>
                <a:cs typeface="+mn-lt"/>
              </a:rPr>
              <a:t>Se </a:t>
            </a:r>
            <a:r>
              <a:rPr lang="es-US" sz="3300" b="1" i="1" u="sng" dirty="0" err="1">
                <a:ea typeface="+mn-lt"/>
                <a:cs typeface="+mn-lt"/>
              </a:rPr>
              <a:t>require</a:t>
            </a:r>
            <a:r>
              <a:rPr lang="es-US" sz="3300" b="1" i="1" u="sng" dirty="0">
                <a:ea typeface="+mn-lt"/>
                <a:cs typeface="+mn-lt"/>
              </a:rPr>
              <a:t>: </a:t>
            </a:r>
          </a:p>
          <a:p>
            <a:pPr marL="514350" indent="-514350">
              <a:buAutoNum type="arabicPeriod"/>
            </a:pPr>
            <a:r>
              <a:rPr lang="es-US" sz="3300" b="1" i="1" dirty="0">
                <a:ea typeface="+mn-lt"/>
                <a:cs typeface="+mn-lt"/>
              </a:rPr>
              <a:t>Un saludo informal</a:t>
            </a:r>
          </a:p>
          <a:p>
            <a:pPr marL="514350" indent="-514350">
              <a:buAutoNum type="arabicPeriod"/>
            </a:pPr>
            <a:r>
              <a:rPr lang="es-US" sz="3300" b="1" i="1" dirty="0">
                <a:ea typeface="+mn-lt"/>
                <a:cs typeface="+mn-lt"/>
              </a:rPr>
              <a:t>Un cuerpo de 2 párrafos como mínimo</a:t>
            </a:r>
          </a:p>
          <a:p>
            <a:pPr marL="514350" indent="-514350">
              <a:buAutoNum type="arabicPeriod"/>
            </a:pPr>
            <a:r>
              <a:rPr lang="es-US" sz="3300" b="1" i="1" dirty="0">
                <a:ea typeface="+mn-lt"/>
                <a:cs typeface="+mn-lt"/>
              </a:rPr>
              <a:t>Registro informal (t</a:t>
            </a:r>
            <a:r>
              <a:rPr lang="en-US" sz="3300" b="1" i="1" dirty="0">
                <a:ea typeface="+mn-lt"/>
                <a:cs typeface="+mn-lt"/>
              </a:rPr>
              <a:t>ú)</a:t>
            </a:r>
          </a:p>
          <a:p>
            <a:pPr marL="514350" indent="-514350">
              <a:buAutoNum type="arabicPeriod"/>
            </a:pPr>
            <a:r>
              <a:rPr lang="en-US" sz="3300" b="1" i="1" dirty="0">
                <a:ea typeface="+mn-lt"/>
                <a:cs typeface="+mn-lt"/>
              </a:rPr>
              <a:t>Una despedida</a:t>
            </a:r>
            <a:endParaRPr lang="es-US" sz="3300" b="1" i="1" dirty="0">
              <a:ea typeface="+mn-lt"/>
              <a:cs typeface="+mn-lt"/>
            </a:endParaRPr>
          </a:p>
          <a:p>
            <a:pPr marL="514350" indent="-514350">
              <a:buAutoNum type="arabicPeriod"/>
            </a:pPr>
            <a:endParaRPr lang="es-US" sz="3300" b="1" i="1" dirty="0">
              <a:ea typeface="+mn-lt"/>
              <a:cs typeface="+mn-lt"/>
            </a:endParaRPr>
          </a:p>
          <a:p>
            <a:pPr marL="0" indent="0">
              <a:buNone/>
            </a:pPr>
            <a:endParaRPr lang="es-US" sz="4000" b="1" dirty="0">
              <a:ea typeface="+mn-lt"/>
              <a:cs typeface="+mn-lt"/>
            </a:endParaRPr>
          </a:p>
        </p:txBody>
      </p:sp>
    </p:spTree>
    <p:extLst>
      <p:ext uri="{BB962C8B-B14F-4D97-AF65-F5344CB8AC3E}">
        <p14:creationId xmlns:p14="http://schemas.microsoft.com/office/powerpoint/2010/main" val="190718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text&#10;&#10;Description generated with very high confidence">
            <a:extLst>
              <a:ext uri="{FF2B5EF4-FFF2-40B4-BE49-F238E27FC236}">
                <a16:creationId xmlns:a16="http://schemas.microsoft.com/office/drawing/2014/main" id="{FF826A39-F505-44F0-B671-63D156936D8A}"/>
              </a:ext>
            </a:extLst>
          </p:cNvPr>
          <p:cNvPicPr>
            <a:picLocks noChangeAspect="1"/>
          </p:cNvPicPr>
          <p:nvPr/>
        </p:nvPicPr>
        <p:blipFill>
          <a:blip r:embed="rId2"/>
          <a:stretch>
            <a:fillRect/>
          </a:stretch>
        </p:blipFill>
        <p:spPr>
          <a:xfrm>
            <a:off x="66368" y="100258"/>
            <a:ext cx="10768780" cy="6915579"/>
          </a:xfrm>
          <a:prstGeom prst="rect">
            <a:avLst/>
          </a:prstGeom>
        </p:spPr>
      </p:pic>
    </p:spTree>
    <p:extLst>
      <p:ext uri="{BB962C8B-B14F-4D97-AF65-F5344CB8AC3E}">
        <p14:creationId xmlns:p14="http://schemas.microsoft.com/office/powerpoint/2010/main" val="54058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ED2E-9C69-4B7D-AFEA-92EC8087BE9A}"/>
              </a:ext>
            </a:extLst>
          </p:cNvPr>
          <p:cNvSpPr>
            <a:spLocks noGrp="1"/>
          </p:cNvSpPr>
          <p:nvPr>
            <p:ph type="ctrTitle"/>
          </p:nvPr>
        </p:nvSpPr>
        <p:spPr>
          <a:xfrm>
            <a:off x="294640" y="274320"/>
            <a:ext cx="11521440" cy="1001077"/>
          </a:xfrm>
        </p:spPr>
        <p:txBody>
          <a:bodyPr>
            <a:normAutofit fontScale="90000"/>
          </a:bodyPr>
          <a:lstStyle/>
          <a:p>
            <a:r>
              <a:rPr lang="en-US" dirty="0" err="1"/>
              <a:t>Calentamiento</a:t>
            </a:r>
            <a:br>
              <a:rPr lang="en-US" dirty="0"/>
            </a:br>
            <a:r>
              <a:rPr lang="en-US" sz="4400" dirty="0"/>
              <a:t>Indica la </a:t>
            </a:r>
            <a:r>
              <a:rPr lang="en-US" sz="4400" dirty="0" err="1"/>
              <a:t>figura</a:t>
            </a:r>
            <a:r>
              <a:rPr lang="en-US" sz="4400" dirty="0"/>
              <a:t> </a:t>
            </a:r>
            <a:r>
              <a:rPr lang="en-US" sz="4400" dirty="0" err="1"/>
              <a:t>literaria</a:t>
            </a:r>
            <a:r>
              <a:rPr lang="en-US" sz="4400" dirty="0"/>
              <a:t> </a:t>
            </a:r>
            <a:r>
              <a:rPr lang="en-US" sz="4400" dirty="0" err="1"/>
              <a:t>en</a:t>
            </a:r>
            <a:r>
              <a:rPr lang="en-US" sz="4400" dirty="0"/>
              <a:t> los </a:t>
            </a:r>
            <a:r>
              <a:rPr lang="en-US" sz="4400" dirty="0" err="1"/>
              <a:t>siguientes</a:t>
            </a:r>
            <a:r>
              <a:rPr lang="en-US" sz="4400" dirty="0"/>
              <a:t> versos:</a:t>
            </a:r>
          </a:p>
        </p:txBody>
      </p:sp>
      <p:sp>
        <p:nvSpPr>
          <p:cNvPr id="3" name="Subtitle 2">
            <a:extLst>
              <a:ext uri="{FF2B5EF4-FFF2-40B4-BE49-F238E27FC236}">
                <a16:creationId xmlns:a16="http://schemas.microsoft.com/office/drawing/2014/main" id="{0E71652C-03D0-4BE6-8D7E-4DAC66704469}"/>
              </a:ext>
            </a:extLst>
          </p:cNvPr>
          <p:cNvSpPr>
            <a:spLocks noGrp="1"/>
          </p:cNvSpPr>
          <p:nvPr>
            <p:ph type="subTitle" idx="1"/>
          </p:nvPr>
        </p:nvSpPr>
        <p:spPr>
          <a:xfrm>
            <a:off x="294640" y="1372235"/>
            <a:ext cx="11521440" cy="5211446"/>
          </a:xfrm>
        </p:spPr>
        <p:txBody>
          <a:bodyPr>
            <a:normAutofit lnSpcReduction="10000"/>
          </a:bodyPr>
          <a:lstStyle/>
          <a:p>
            <a:pPr marL="457200" indent="-457200" algn="l">
              <a:lnSpc>
                <a:spcPct val="150000"/>
              </a:lnSpc>
              <a:buFont typeface="+mj-lt"/>
              <a:buAutoNum type="arabicPeriod"/>
            </a:pPr>
            <a:r>
              <a:rPr lang="es-419" dirty="0"/>
              <a:t>Puedo escribir los versos más tristes esta noche.  </a:t>
            </a:r>
            <a:r>
              <a:rPr lang="es-419" u="sng" dirty="0"/>
              <a:t>____estribillo__________, </a:t>
            </a:r>
            <a:r>
              <a:rPr lang="es-419" dirty="0"/>
              <a:t>y </a:t>
            </a:r>
            <a:r>
              <a:rPr lang="es-419" u="sng" dirty="0"/>
              <a:t>____aliteración_______</a:t>
            </a:r>
          </a:p>
          <a:p>
            <a:pPr marL="457200" indent="-457200" algn="l">
              <a:lnSpc>
                <a:spcPct val="150000"/>
              </a:lnSpc>
              <a:buFont typeface="+mj-lt"/>
              <a:buAutoNum type="arabicPeriod"/>
            </a:pPr>
            <a:r>
              <a:rPr lang="es-419" dirty="0"/>
              <a:t>El viento de la noche gira en el cielo y canta. </a:t>
            </a:r>
            <a:r>
              <a:rPr lang="es-419" u="sng" dirty="0"/>
              <a:t>____personificación_______</a:t>
            </a:r>
          </a:p>
          <a:p>
            <a:pPr marL="457200" indent="-457200" algn="l">
              <a:lnSpc>
                <a:spcPct val="150000"/>
              </a:lnSpc>
              <a:buFont typeface="+mj-lt"/>
              <a:buAutoNum type="arabicPeriod"/>
            </a:pPr>
            <a:r>
              <a:rPr lang="es-419" dirty="0"/>
              <a:t>Y el verso cae al alma como al pasto el rocío. </a:t>
            </a:r>
            <a:r>
              <a:rPr lang="es-419" u="sng" dirty="0"/>
              <a:t>____símil________</a:t>
            </a:r>
          </a:p>
          <a:p>
            <a:pPr marL="457200" indent="-457200" algn="l">
              <a:lnSpc>
                <a:spcPct val="150000"/>
              </a:lnSpc>
              <a:buFont typeface="+mj-lt"/>
              <a:buAutoNum type="arabicPeriod"/>
            </a:pPr>
            <a:r>
              <a:rPr lang="es-419" dirty="0"/>
              <a:t>Eso es todo. A lo lejos alguien canta. A lo lejos.  ___</a:t>
            </a:r>
            <a:r>
              <a:rPr lang="es-419" u="sng" dirty="0"/>
              <a:t>anáfora_______</a:t>
            </a:r>
          </a:p>
          <a:p>
            <a:pPr marL="457200" indent="-457200" algn="l">
              <a:lnSpc>
                <a:spcPct val="150000"/>
              </a:lnSpc>
              <a:buFont typeface="+mj-lt"/>
              <a:buAutoNum type="arabicPeriod"/>
            </a:pPr>
            <a:r>
              <a:rPr lang="es-419" dirty="0"/>
              <a:t>Es tan corto el amor, y es tan largo el olvido. </a:t>
            </a:r>
            <a:r>
              <a:rPr lang="es-419" u="sng" dirty="0"/>
              <a:t>__metáfora__________</a:t>
            </a:r>
          </a:p>
          <a:p>
            <a:pPr marL="457200" indent="-457200" algn="l">
              <a:lnSpc>
                <a:spcPct val="150000"/>
              </a:lnSpc>
              <a:buFont typeface="+mj-lt"/>
              <a:buAutoNum type="arabicPeriod"/>
            </a:pPr>
            <a:r>
              <a:rPr lang="es-419" dirty="0"/>
              <a:t>y tiritan, azules, los astros, a lo lejos". </a:t>
            </a:r>
            <a:r>
              <a:rPr lang="es-419" u="sng" dirty="0"/>
              <a:t>____hipérbaton_________</a:t>
            </a:r>
          </a:p>
          <a:p>
            <a:pPr marL="457200" indent="-457200" algn="l">
              <a:lnSpc>
                <a:spcPct val="150000"/>
              </a:lnSpc>
              <a:buFont typeface="+mj-lt"/>
              <a:buAutoNum type="arabicPeriod"/>
            </a:pPr>
            <a:r>
              <a:rPr lang="es-419" dirty="0"/>
              <a:t>Su voz, su cuerpo claro. Sus </a:t>
            </a:r>
            <a:r>
              <a:rPr lang="es-419" dirty="0">
                <a:highlight>
                  <a:srgbClr val="FFFF00"/>
                </a:highlight>
              </a:rPr>
              <a:t>ojos infinitos</a:t>
            </a:r>
            <a:r>
              <a:rPr lang="es-419" dirty="0"/>
              <a:t>. </a:t>
            </a:r>
            <a:r>
              <a:rPr lang="es-419" u="sng" dirty="0"/>
              <a:t>____hipérbole</a:t>
            </a:r>
            <a:r>
              <a:rPr lang="es-419" dirty="0"/>
              <a:t>_______________</a:t>
            </a:r>
          </a:p>
          <a:p>
            <a:pPr marL="457200" indent="-457200" algn="l">
              <a:lnSpc>
                <a:spcPct val="150000"/>
              </a:lnSpc>
              <a:buFont typeface="+mj-lt"/>
              <a:buAutoNum type="arabicPeriod"/>
            </a:pPr>
            <a:endParaRPr lang="es-419" dirty="0"/>
          </a:p>
          <a:p>
            <a:pPr marL="457200" indent="-457200" algn="l">
              <a:lnSpc>
                <a:spcPct val="150000"/>
              </a:lnSpc>
              <a:buFont typeface="+mj-lt"/>
              <a:buAutoNum type="arabicPeriod"/>
            </a:pPr>
            <a:endParaRPr lang="es-419" dirty="0"/>
          </a:p>
          <a:p>
            <a:pPr algn="l">
              <a:lnSpc>
                <a:spcPct val="150000"/>
              </a:lnSpc>
            </a:pPr>
            <a:endParaRPr lang="es-419" dirty="0"/>
          </a:p>
          <a:p>
            <a:pPr algn="l">
              <a:lnSpc>
                <a:spcPct val="150000"/>
              </a:lnSpc>
            </a:pPr>
            <a:endParaRPr lang="es-419" dirty="0"/>
          </a:p>
        </p:txBody>
      </p:sp>
    </p:spTree>
    <p:extLst>
      <p:ext uri="{BB962C8B-B14F-4D97-AF65-F5344CB8AC3E}">
        <p14:creationId xmlns:p14="http://schemas.microsoft.com/office/powerpoint/2010/main" val="386639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93AB-ED24-411F-AAE4-9E473D17FFA7}"/>
              </a:ext>
            </a:extLst>
          </p:cNvPr>
          <p:cNvSpPr>
            <a:spLocks noGrp="1"/>
          </p:cNvSpPr>
          <p:nvPr>
            <p:ph type="title"/>
          </p:nvPr>
        </p:nvSpPr>
        <p:spPr/>
        <p:txBody>
          <a:bodyPr/>
          <a:lstStyle/>
          <a:p>
            <a:r>
              <a:rPr lang="en-US" dirty="0" err="1"/>
              <a:t>Poema</a:t>
            </a:r>
            <a:r>
              <a:rPr lang="en-US" dirty="0"/>
              <a:t> 20 </a:t>
            </a:r>
          </a:p>
        </p:txBody>
      </p:sp>
      <p:sp>
        <p:nvSpPr>
          <p:cNvPr id="3" name="Content Placeholder 2">
            <a:extLst>
              <a:ext uri="{FF2B5EF4-FFF2-40B4-BE49-F238E27FC236}">
                <a16:creationId xmlns:a16="http://schemas.microsoft.com/office/drawing/2014/main" id="{9C593DA9-A1FA-4C9C-9735-3A470AEE0CF4}"/>
              </a:ext>
            </a:extLst>
          </p:cNvPr>
          <p:cNvSpPr>
            <a:spLocks noGrp="1"/>
          </p:cNvSpPr>
          <p:nvPr>
            <p:ph idx="1"/>
          </p:nvPr>
        </p:nvSpPr>
        <p:spPr/>
        <p:txBody>
          <a:bodyPr/>
          <a:lstStyle/>
          <a:p>
            <a:r>
              <a:rPr lang="en-US" dirty="0">
                <a:hlinkClick r:id="rId3" action="ppaction://hlinkfile"/>
              </a:rPr>
              <a:t>C:\Users\jkh13287\OneDrive - Cobb County School District\Spanish IV\</a:t>
            </a:r>
            <a:r>
              <a:rPr lang="en-US" dirty="0" err="1">
                <a:hlinkClick r:id="rId3" action="ppaction://hlinkfile"/>
              </a:rPr>
              <a:t>poema</a:t>
            </a:r>
            <a:r>
              <a:rPr lang="en-US" dirty="0">
                <a:hlinkClick r:id="rId3" action="ppaction://hlinkfile"/>
              </a:rPr>
              <a:t> 20 Neruda\</a:t>
            </a:r>
            <a:r>
              <a:rPr lang="en-US" dirty="0" err="1">
                <a:hlinkClick r:id="rId3" action="ppaction://hlinkfile"/>
              </a:rPr>
              <a:t>poema</a:t>
            </a:r>
            <a:r>
              <a:rPr lang="en-US" dirty="0">
                <a:hlinkClick r:id="rId3" action="ppaction://hlinkfile"/>
              </a:rPr>
              <a:t> 20.docx</a:t>
            </a:r>
            <a:endParaRPr lang="en-US" dirty="0"/>
          </a:p>
          <a:p>
            <a:endParaRPr lang="en-US" dirty="0"/>
          </a:p>
        </p:txBody>
      </p:sp>
    </p:spTree>
    <p:extLst>
      <p:ext uri="{BB962C8B-B14F-4D97-AF65-F5344CB8AC3E}">
        <p14:creationId xmlns:p14="http://schemas.microsoft.com/office/powerpoint/2010/main" val="190231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1C69-8A83-4BA1-9D4E-89C109CB3A1E}"/>
              </a:ext>
            </a:extLst>
          </p:cNvPr>
          <p:cNvSpPr>
            <a:spLocks noGrp="1"/>
          </p:cNvSpPr>
          <p:nvPr>
            <p:ph type="title"/>
          </p:nvPr>
        </p:nvSpPr>
        <p:spPr/>
        <p:txBody>
          <a:bodyPr/>
          <a:lstStyle/>
          <a:p>
            <a:endParaRPr lang="en-US" dirty="0"/>
          </a:p>
        </p:txBody>
      </p:sp>
      <p:pic>
        <p:nvPicPr>
          <p:cNvPr id="4" name="Online Media 3" title="Pablo Neruda - Poema # 20">
            <a:hlinkClick r:id="" action="ppaction://media"/>
            <a:extLst>
              <a:ext uri="{FF2B5EF4-FFF2-40B4-BE49-F238E27FC236}">
                <a16:creationId xmlns:a16="http://schemas.microsoft.com/office/drawing/2014/main" id="{3EDBF7C0-F2D4-4A55-89E0-DF66AE82F1D1}"/>
              </a:ext>
            </a:extLst>
          </p:cNvPr>
          <p:cNvPicPr>
            <a:picLocks noGrp="1" noRot="1" noChangeAspect="1"/>
          </p:cNvPicPr>
          <p:nvPr>
            <p:ph idx="1"/>
            <a:videoFile r:link="rId1"/>
          </p:nvPr>
        </p:nvPicPr>
        <p:blipFill>
          <a:blip r:embed="rId4"/>
          <a:stretch>
            <a:fillRect/>
          </a:stretch>
        </p:blipFill>
        <p:spPr>
          <a:xfrm>
            <a:off x="619125" y="495300"/>
            <a:ext cx="10141188" cy="5704418"/>
          </a:xfrm>
          <a:prstGeom prst="rect">
            <a:avLst/>
          </a:prstGeom>
        </p:spPr>
      </p:pic>
    </p:spTree>
    <p:extLst>
      <p:ext uri="{BB962C8B-B14F-4D97-AF65-F5344CB8AC3E}">
        <p14:creationId xmlns:p14="http://schemas.microsoft.com/office/powerpoint/2010/main" val="172625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9471-AAD4-4437-8EFB-64DED518953A}"/>
              </a:ext>
            </a:extLst>
          </p:cNvPr>
          <p:cNvSpPr>
            <a:spLocks noGrp="1"/>
          </p:cNvSpPr>
          <p:nvPr>
            <p:ph type="title"/>
          </p:nvPr>
        </p:nvSpPr>
        <p:spPr>
          <a:xfrm>
            <a:off x="1295402" y="267757"/>
            <a:ext cx="9601196" cy="970493"/>
          </a:xfrm>
        </p:spPr>
        <p:txBody>
          <a:bodyPr/>
          <a:lstStyle/>
          <a:p>
            <a:r>
              <a:rPr lang="en-US"/>
              <a:t>Encontrar: </a:t>
            </a:r>
            <a:endParaRPr lang="en-US" dirty="0"/>
          </a:p>
        </p:txBody>
      </p:sp>
      <p:sp>
        <p:nvSpPr>
          <p:cNvPr id="3" name="Content Placeholder 2">
            <a:extLst>
              <a:ext uri="{FF2B5EF4-FFF2-40B4-BE49-F238E27FC236}">
                <a16:creationId xmlns:a16="http://schemas.microsoft.com/office/drawing/2014/main" id="{F1CF6F90-F96D-4414-8B5E-3D0B654E8DC5}"/>
              </a:ext>
            </a:extLst>
          </p:cNvPr>
          <p:cNvSpPr>
            <a:spLocks noGrp="1"/>
          </p:cNvSpPr>
          <p:nvPr>
            <p:ph idx="1"/>
          </p:nvPr>
        </p:nvSpPr>
        <p:spPr>
          <a:xfrm>
            <a:off x="688183" y="1330589"/>
            <a:ext cx="10208414" cy="4545279"/>
          </a:xfrm>
        </p:spPr>
        <p:txBody>
          <a:bodyPr>
            <a:normAutofit/>
          </a:bodyPr>
          <a:lstStyle/>
          <a:p>
            <a:pPr marL="0" indent="0">
              <a:buNone/>
            </a:pPr>
            <a:r>
              <a:rPr lang="en-US" sz="3700" dirty="0"/>
              <a:t>1. </a:t>
            </a:r>
            <a:r>
              <a:rPr lang="en-US" sz="3700" dirty="0" err="1"/>
              <a:t>temas</a:t>
            </a:r>
            <a:r>
              <a:rPr lang="en-US" sz="3700" dirty="0"/>
              <a:t> </a:t>
            </a:r>
            <a:r>
              <a:rPr lang="en-US" sz="3700" dirty="0" err="1"/>
              <a:t>principales</a:t>
            </a:r>
            <a:endParaRPr lang="en-US" sz="3700" dirty="0"/>
          </a:p>
          <a:p>
            <a:pPr marL="0" indent="0">
              <a:buNone/>
            </a:pPr>
            <a:r>
              <a:rPr lang="en-US" sz="3700" dirty="0"/>
              <a:t>2. </a:t>
            </a:r>
            <a:r>
              <a:rPr lang="en-US" sz="3700" dirty="0" err="1"/>
              <a:t>repetición</a:t>
            </a:r>
            <a:endParaRPr lang="en-US" sz="3700" dirty="0"/>
          </a:p>
          <a:p>
            <a:pPr marL="0" indent="0">
              <a:buNone/>
            </a:pPr>
            <a:r>
              <a:rPr lang="en-US" sz="3700" dirty="0"/>
              <a:t>3. </a:t>
            </a:r>
            <a:r>
              <a:rPr lang="en-US" sz="3700" dirty="0" err="1"/>
              <a:t>aliteración</a:t>
            </a:r>
            <a:r>
              <a:rPr lang="en-US" sz="3700" dirty="0"/>
              <a:t> </a:t>
            </a:r>
          </a:p>
          <a:p>
            <a:pPr marL="0" indent="0">
              <a:buNone/>
            </a:pPr>
            <a:r>
              <a:rPr lang="en-US" sz="3700" dirty="0"/>
              <a:t>4. </a:t>
            </a:r>
            <a:r>
              <a:rPr lang="en-US" sz="3700" dirty="0" err="1"/>
              <a:t>metáforas</a:t>
            </a:r>
            <a:endParaRPr lang="en-US" sz="3700" dirty="0"/>
          </a:p>
          <a:p>
            <a:pPr marL="0" indent="0">
              <a:buNone/>
            </a:pPr>
            <a:r>
              <a:rPr lang="en-US" sz="3700" dirty="0"/>
              <a:t>5. similes</a:t>
            </a:r>
          </a:p>
          <a:p>
            <a:pPr marL="0" indent="0">
              <a:buNone/>
            </a:pPr>
            <a:r>
              <a:rPr lang="en-US" sz="3700" dirty="0"/>
              <a:t>6. </a:t>
            </a:r>
            <a:r>
              <a:rPr lang="en-US" sz="3700" dirty="0" err="1"/>
              <a:t>personificación</a:t>
            </a:r>
            <a:r>
              <a:rPr lang="en-US" sz="3700" b="1" dirty="0"/>
              <a:t> </a:t>
            </a:r>
            <a:endParaRPr lang="en-US" sz="3700" dirty="0"/>
          </a:p>
        </p:txBody>
      </p:sp>
    </p:spTree>
    <p:extLst>
      <p:ext uri="{BB962C8B-B14F-4D97-AF65-F5344CB8AC3E}">
        <p14:creationId xmlns:p14="http://schemas.microsoft.com/office/powerpoint/2010/main" val="317478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9471-AAD4-4437-8EFB-64DED518953A}"/>
              </a:ext>
            </a:extLst>
          </p:cNvPr>
          <p:cNvSpPr>
            <a:spLocks noGrp="1"/>
          </p:cNvSpPr>
          <p:nvPr>
            <p:ph type="title"/>
          </p:nvPr>
        </p:nvSpPr>
        <p:spPr>
          <a:xfrm>
            <a:off x="1295402" y="267757"/>
            <a:ext cx="9601196" cy="970493"/>
          </a:xfrm>
        </p:spPr>
        <p:txBody>
          <a:bodyPr/>
          <a:lstStyle/>
          <a:p>
            <a:r>
              <a:rPr lang="en-US"/>
              <a:t>Encontrar: </a:t>
            </a:r>
            <a:endParaRPr lang="en-US" dirty="0"/>
          </a:p>
        </p:txBody>
      </p:sp>
      <p:sp>
        <p:nvSpPr>
          <p:cNvPr id="3" name="Content Placeholder 2">
            <a:extLst>
              <a:ext uri="{FF2B5EF4-FFF2-40B4-BE49-F238E27FC236}">
                <a16:creationId xmlns:a16="http://schemas.microsoft.com/office/drawing/2014/main" id="{F1CF6F90-F96D-4414-8B5E-3D0B654E8DC5}"/>
              </a:ext>
            </a:extLst>
          </p:cNvPr>
          <p:cNvSpPr>
            <a:spLocks noGrp="1"/>
          </p:cNvSpPr>
          <p:nvPr>
            <p:ph idx="1"/>
          </p:nvPr>
        </p:nvSpPr>
        <p:spPr>
          <a:xfrm>
            <a:off x="114300" y="1238250"/>
            <a:ext cx="12077700" cy="4933949"/>
          </a:xfrm>
        </p:spPr>
        <p:txBody>
          <a:bodyPr>
            <a:normAutofit lnSpcReduction="10000"/>
          </a:bodyPr>
          <a:lstStyle/>
          <a:p>
            <a:pPr marL="0" indent="0">
              <a:buNone/>
            </a:pPr>
            <a:r>
              <a:rPr lang="en-US" sz="3700" dirty="0"/>
              <a:t>1. </a:t>
            </a:r>
            <a:r>
              <a:rPr lang="en-US" sz="3700" b="1" dirty="0" err="1"/>
              <a:t>temas</a:t>
            </a:r>
            <a:r>
              <a:rPr lang="en-US" sz="3700" b="1" dirty="0"/>
              <a:t> </a:t>
            </a:r>
            <a:r>
              <a:rPr lang="en-US" sz="3700" b="1" dirty="0" err="1"/>
              <a:t>principales</a:t>
            </a:r>
            <a:r>
              <a:rPr lang="en-US" sz="3700" b="1" dirty="0"/>
              <a:t>: </a:t>
            </a:r>
            <a:r>
              <a:rPr lang="en-US" sz="4000" dirty="0">
                <a:solidFill>
                  <a:srgbClr val="222222"/>
                </a:solidFill>
                <a:latin typeface="Candara"/>
                <a:cs typeface="Segoe UI"/>
              </a:rPr>
              <a:t> </a:t>
            </a:r>
            <a:r>
              <a:rPr lang="en-US" sz="3500" dirty="0">
                <a:solidFill>
                  <a:srgbClr val="222222"/>
                </a:solidFill>
                <a:latin typeface="Candara"/>
                <a:cs typeface="Segoe UI"/>
              </a:rPr>
              <a:t>el </a:t>
            </a:r>
            <a:r>
              <a:rPr lang="en-US" sz="3500" dirty="0" err="1">
                <a:solidFill>
                  <a:srgbClr val="222222"/>
                </a:solidFill>
                <a:latin typeface="Candara"/>
                <a:cs typeface="Segoe UI"/>
              </a:rPr>
              <a:t>amor</a:t>
            </a:r>
            <a:r>
              <a:rPr lang="en-US" sz="3500" dirty="0">
                <a:solidFill>
                  <a:srgbClr val="222222"/>
                </a:solidFill>
                <a:latin typeface="Candara"/>
                <a:cs typeface="Segoe UI"/>
              </a:rPr>
              <a:t>, la tristeza </a:t>
            </a:r>
            <a:endParaRPr lang="en-US" sz="3500" dirty="0"/>
          </a:p>
          <a:p>
            <a:pPr marL="0" indent="0">
              <a:buNone/>
            </a:pPr>
            <a:r>
              <a:rPr lang="en-US" sz="3700" dirty="0"/>
              <a:t>2. </a:t>
            </a:r>
            <a:r>
              <a:rPr lang="en-US" sz="3700" b="1" dirty="0" err="1"/>
              <a:t>repetición</a:t>
            </a:r>
            <a:r>
              <a:rPr lang="en-US" sz="3700" dirty="0"/>
              <a:t>: </a:t>
            </a:r>
            <a:r>
              <a:rPr lang="en-US" sz="3500" b="1" i="1" dirty="0"/>
              <a:t> </a:t>
            </a:r>
            <a:r>
              <a:rPr lang="en-US" sz="3500" b="1" i="1" dirty="0">
                <a:latin typeface="Candara" panose="020E0502030303020204" pitchFamily="34" charset="0"/>
              </a:rPr>
              <a:t>P</a:t>
            </a:r>
            <a:r>
              <a:rPr lang="en-US" sz="3500" dirty="0">
                <a:latin typeface="Candara" panose="020E0502030303020204" pitchFamily="34" charset="0"/>
              </a:rPr>
              <a:t>UEDO </a:t>
            </a:r>
            <a:r>
              <a:rPr lang="en-US" sz="3500" dirty="0" err="1">
                <a:latin typeface="Candara" panose="020E0502030303020204" pitchFamily="34" charset="0"/>
              </a:rPr>
              <a:t>escribir</a:t>
            </a:r>
            <a:r>
              <a:rPr lang="en-US" sz="3500" dirty="0">
                <a:latin typeface="Candara" panose="020E0502030303020204" pitchFamily="34" charset="0"/>
              </a:rPr>
              <a:t> los versos </a:t>
            </a:r>
            <a:r>
              <a:rPr lang="en-US" sz="3500" dirty="0" err="1">
                <a:latin typeface="Candara" panose="020E0502030303020204" pitchFamily="34" charset="0"/>
              </a:rPr>
              <a:t>más</a:t>
            </a:r>
            <a:r>
              <a:rPr lang="en-US" sz="3500" dirty="0">
                <a:latin typeface="Candara" panose="020E0502030303020204" pitchFamily="34" charset="0"/>
              </a:rPr>
              <a:t> tristes </a:t>
            </a:r>
            <a:r>
              <a:rPr lang="en-US" sz="3500" dirty="0" err="1">
                <a:latin typeface="Candara" panose="020E0502030303020204" pitchFamily="34" charset="0"/>
              </a:rPr>
              <a:t>esta</a:t>
            </a:r>
            <a:r>
              <a:rPr lang="en-US" sz="3500" dirty="0">
                <a:latin typeface="Candara" panose="020E0502030303020204" pitchFamily="34" charset="0"/>
              </a:rPr>
              <a:t> </a:t>
            </a:r>
            <a:r>
              <a:rPr lang="en-US" sz="3500" dirty="0" err="1">
                <a:latin typeface="Candara" panose="020E0502030303020204" pitchFamily="34" charset="0"/>
              </a:rPr>
              <a:t>noche</a:t>
            </a:r>
            <a:r>
              <a:rPr lang="en-US" sz="3500" dirty="0">
                <a:latin typeface="Candara" panose="020E0502030303020204" pitchFamily="34" charset="0"/>
              </a:rPr>
              <a:t>.</a:t>
            </a:r>
          </a:p>
          <a:p>
            <a:pPr marL="0" indent="0">
              <a:buNone/>
            </a:pPr>
            <a:r>
              <a:rPr lang="en-US" sz="3500" dirty="0">
                <a:latin typeface="Candara" panose="020E0502030303020204" pitchFamily="34" charset="0"/>
              </a:rPr>
              <a:t>3. </a:t>
            </a:r>
            <a:r>
              <a:rPr lang="en-US" sz="3500" b="1" dirty="0" err="1">
                <a:latin typeface="Candara" panose="020E0502030303020204" pitchFamily="34" charset="0"/>
              </a:rPr>
              <a:t>aliteración</a:t>
            </a:r>
            <a:r>
              <a:rPr lang="en-US" sz="3500" dirty="0">
                <a:latin typeface="Candara" panose="020E0502030303020204" pitchFamily="34" charset="0"/>
              </a:rPr>
              <a:t>: </a:t>
            </a:r>
            <a:r>
              <a:rPr lang="en-US" sz="3500" b="1" i="1" dirty="0">
                <a:latin typeface="Candara" panose="020E0502030303020204" pitchFamily="34" charset="0"/>
              </a:rPr>
              <a:t>P</a:t>
            </a:r>
            <a:r>
              <a:rPr lang="en-US" sz="3500" dirty="0">
                <a:latin typeface="Candara" panose="020E0502030303020204" pitchFamily="34" charset="0"/>
              </a:rPr>
              <a:t>UEDO </a:t>
            </a:r>
            <a:r>
              <a:rPr lang="en-US" sz="3500" dirty="0" err="1">
                <a:latin typeface="Candara" panose="020E0502030303020204" pitchFamily="34" charset="0"/>
              </a:rPr>
              <a:t>escribir</a:t>
            </a:r>
            <a:r>
              <a:rPr lang="en-US" sz="3500" dirty="0">
                <a:latin typeface="Candara" panose="020E0502030303020204" pitchFamily="34" charset="0"/>
              </a:rPr>
              <a:t> los versos </a:t>
            </a:r>
            <a:r>
              <a:rPr lang="en-US" sz="3500" dirty="0" err="1">
                <a:latin typeface="Candara" panose="020E0502030303020204" pitchFamily="34" charset="0"/>
              </a:rPr>
              <a:t>más</a:t>
            </a:r>
            <a:r>
              <a:rPr lang="en-US" sz="3500" dirty="0">
                <a:latin typeface="Candara" panose="020E0502030303020204" pitchFamily="34" charset="0"/>
              </a:rPr>
              <a:t> tristes </a:t>
            </a:r>
            <a:r>
              <a:rPr lang="en-US" sz="3500" dirty="0" err="1">
                <a:latin typeface="Candara" panose="020E0502030303020204" pitchFamily="34" charset="0"/>
              </a:rPr>
              <a:t>esta</a:t>
            </a:r>
            <a:r>
              <a:rPr lang="en-US" sz="3500" dirty="0">
                <a:latin typeface="Candara" panose="020E0502030303020204" pitchFamily="34" charset="0"/>
              </a:rPr>
              <a:t> </a:t>
            </a:r>
            <a:r>
              <a:rPr lang="en-US" sz="3500" dirty="0" err="1">
                <a:latin typeface="Candara" panose="020E0502030303020204" pitchFamily="34" charset="0"/>
              </a:rPr>
              <a:t>noche</a:t>
            </a:r>
            <a:r>
              <a:rPr lang="en-US" sz="3500" dirty="0">
                <a:latin typeface="Candara" panose="020E0502030303020204" pitchFamily="34" charset="0"/>
              </a:rPr>
              <a:t>. </a:t>
            </a:r>
            <a:r>
              <a:rPr lang="en-US" sz="3500" dirty="0" err="1">
                <a:latin typeface="Candara" panose="020E0502030303020204" pitchFamily="34" charset="0"/>
              </a:rPr>
              <a:t>Su</a:t>
            </a:r>
            <a:r>
              <a:rPr lang="en-US" sz="3500" dirty="0">
                <a:latin typeface="Candara" panose="020E0502030303020204" pitchFamily="34" charset="0"/>
              </a:rPr>
              <a:t> </a:t>
            </a:r>
            <a:r>
              <a:rPr lang="en-US" sz="3500" dirty="0" err="1">
                <a:latin typeface="Candara" panose="020E0502030303020204" pitchFamily="34" charset="0"/>
              </a:rPr>
              <a:t>voz</a:t>
            </a:r>
            <a:r>
              <a:rPr lang="en-US" sz="3500" dirty="0">
                <a:latin typeface="Candara" panose="020E0502030303020204" pitchFamily="34" charset="0"/>
              </a:rPr>
              <a:t>, </a:t>
            </a:r>
            <a:r>
              <a:rPr lang="en-US" sz="3500" dirty="0" err="1">
                <a:latin typeface="Candara" panose="020E0502030303020204" pitchFamily="34" charset="0"/>
              </a:rPr>
              <a:t>su</a:t>
            </a:r>
            <a:r>
              <a:rPr lang="en-US" sz="3500" dirty="0">
                <a:latin typeface="Candara" panose="020E0502030303020204" pitchFamily="34" charset="0"/>
              </a:rPr>
              <a:t> </a:t>
            </a:r>
            <a:r>
              <a:rPr lang="en-US" sz="3500" dirty="0" err="1">
                <a:latin typeface="Candara" panose="020E0502030303020204" pitchFamily="34" charset="0"/>
              </a:rPr>
              <a:t>cuerpo</a:t>
            </a:r>
            <a:r>
              <a:rPr lang="en-US" sz="3500" dirty="0">
                <a:latin typeface="Candara" panose="020E0502030303020204" pitchFamily="34" charset="0"/>
              </a:rPr>
              <a:t> claro. Sus </a:t>
            </a:r>
            <a:r>
              <a:rPr lang="en-US" sz="3500" dirty="0" err="1">
                <a:latin typeface="Candara" panose="020E0502030303020204" pitchFamily="34" charset="0"/>
              </a:rPr>
              <a:t>ojos</a:t>
            </a:r>
            <a:r>
              <a:rPr lang="en-US" sz="3500" dirty="0">
                <a:latin typeface="Candara" panose="020E0502030303020204" pitchFamily="34" charset="0"/>
              </a:rPr>
              <a:t> </a:t>
            </a:r>
            <a:r>
              <a:rPr lang="en-US" sz="3500" dirty="0" err="1">
                <a:latin typeface="Candara" panose="020E0502030303020204" pitchFamily="34" charset="0"/>
              </a:rPr>
              <a:t>infinitos</a:t>
            </a:r>
            <a:r>
              <a:rPr lang="en-US" sz="3500" dirty="0">
                <a:latin typeface="Candara" panose="020E0502030303020204" pitchFamily="34" charset="0"/>
              </a:rPr>
              <a:t>.</a:t>
            </a:r>
          </a:p>
          <a:p>
            <a:pPr marL="0" indent="0">
              <a:buNone/>
            </a:pPr>
            <a:r>
              <a:rPr lang="en-US" sz="3700" dirty="0"/>
              <a:t>4. </a:t>
            </a:r>
            <a:r>
              <a:rPr lang="en-US" sz="3700" b="1" dirty="0" err="1"/>
              <a:t>metáforas</a:t>
            </a:r>
            <a:r>
              <a:rPr lang="en-US" sz="3800" dirty="0"/>
              <a:t>: Es tan </a:t>
            </a:r>
            <a:r>
              <a:rPr lang="en-US" sz="3800" dirty="0" err="1"/>
              <a:t>corto</a:t>
            </a:r>
            <a:r>
              <a:rPr lang="en-US" sz="3800" dirty="0"/>
              <a:t> el </a:t>
            </a:r>
            <a:r>
              <a:rPr lang="en-US" sz="3800" dirty="0" err="1"/>
              <a:t>amor</a:t>
            </a:r>
            <a:r>
              <a:rPr lang="en-US" sz="3800" dirty="0"/>
              <a:t>, y es tan largo el </a:t>
            </a:r>
            <a:r>
              <a:rPr lang="en-US" sz="3800" dirty="0" err="1"/>
              <a:t>olvido</a:t>
            </a:r>
            <a:r>
              <a:rPr lang="en-US" sz="3800" dirty="0"/>
              <a:t>.</a:t>
            </a:r>
          </a:p>
          <a:p>
            <a:pPr marL="0" indent="0">
              <a:buNone/>
            </a:pPr>
            <a:r>
              <a:rPr lang="en-US" sz="3700" dirty="0"/>
              <a:t>5. </a:t>
            </a:r>
            <a:r>
              <a:rPr lang="en-US" sz="3700" b="1" dirty="0"/>
              <a:t>similes</a:t>
            </a:r>
            <a:r>
              <a:rPr lang="en-US" sz="3700" dirty="0"/>
              <a:t>: </a:t>
            </a:r>
            <a:r>
              <a:rPr lang="en-US" sz="3500" dirty="0">
                <a:latin typeface="Candara" panose="020E0502030303020204" pitchFamily="34" charset="0"/>
              </a:rPr>
              <a:t>el verso </a:t>
            </a:r>
            <a:r>
              <a:rPr lang="en-US" sz="3500" dirty="0" err="1">
                <a:latin typeface="Candara" panose="020E0502030303020204" pitchFamily="34" charset="0"/>
              </a:rPr>
              <a:t>cae</a:t>
            </a:r>
            <a:r>
              <a:rPr lang="en-US" sz="3500" dirty="0">
                <a:latin typeface="Candara" panose="020E0502030303020204" pitchFamily="34" charset="0"/>
              </a:rPr>
              <a:t> al alma </a:t>
            </a:r>
            <a:r>
              <a:rPr lang="en-US" sz="3500" dirty="0" err="1">
                <a:latin typeface="Candara" panose="020E0502030303020204" pitchFamily="34" charset="0"/>
              </a:rPr>
              <a:t>como</a:t>
            </a:r>
            <a:r>
              <a:rPr lang="en-US" sz="3500" dirty="0">
                <a:latin typeface="Candara" panose="020E0502030303020204" pitchFamily="34" charset="0"/>
              </a:rPr>
              <a:t> al </a:t>
            </a:r>
            <a:r>
              <a:rPr lang="en-US" sz="3500" dirty="0" err="1">
                <a:latin typeface="Candara" panose="020E0502030303020204" pitchFamily="34" charset="0"/>
              </a:rPr>
              <a:t>pasto</a:t>
            </a:r>
            <a:r>
              <a:rPr lang="en-US" sz="3500" dirty="0">
                <a:latin typeface="Candara" panose="020E0502030303020204" pitchFamily="34" charset="0"/>
              </a:rPr>
              <a:t> el </a:t>
            </a:r>
            <a:r>
              <a:rPr lang="en-US" sz="3500" dirty="0" err="1">
                <a:latin typeface="Candara" panose="020E0502030303020204" pitchFamily="34" charset="0"/>
              </a:rPr>
              <a:t>rocío</a:t>
            </a:r>
            <a:endParaRPr lang="en-US" sz="3500" dirty="0">
              <a:latin typeface="Candara" panose="020E0502030303020204" pitchFamily="34" charset="0"/>
            </a:endParaRPr>
          </a:p>
          <a:p>
            <a:pPr marL="0" indent="0">
              <a:buNone/>
            </a:pPr>
            <a:r>
              <a:rPr lang="en-US" sz="3700" dirty="0"/>
              <a:t>6. </a:t>
            </a:r>
            <a:r>
              <a:rPr lang="en-US" sz="3700" b="1" dirty="0" err="1"/>
              <a:t>personificación</a:t>
            </a:r>
            <a:r>
              <a:rPr lang="en-US" sz="3700" dirty="0"/>
              <a:t>: </a:t>
            </a:r>
            <a:r>
              <a:rPr lang="en-US" sz="3500" dirty="0">
                <a:latin typeface="Candara" panose="020E0502030303020204" pitchFamily="34" charset="0"/>
              </a:rPr>
              <a:t>El </a:t>
            </a:r>
            <a:r>
              <a:rPr lang="en-US" sz="3500" dirty="0" err="1">
                <a:latin typeface="Candara" panose="020E0502030303020204" pitchFamily="34" charset="0"/>
              </a:rPr>
              <a:t>viento</a:t>
            </a:r>
            <a:r>
              <a:rPr lang="en-US" sz="3500" dirty="0">
                <a:latin typeface="Candara" panose="020E0502030303020204" pitchFamily="34" charset="0"/>
              </a:rPr>
              <a:t> de la </a:t>
            </a:r>
            <a:r>
              <a:rPr lang="en-US" sz="3500" dirty="0" err="1">
                <a:latin typeface="Candara" panose="020E0502030303020204" pitchFamily="34" charset="0"/>
              </a:rPr>
              <a:t>noche</a:t>
            </a:r>
            <a:r>
              <a:rPr lang="en-US" sz="3500" dirty="0">
                <a:latin typeface="Candara" panose="020E0502030303020204" pitchFamily="34" charset="0"/>
              </a:rPr>
              <a:t> </a:t>
            </a:r>
            <a:r>
              <a:rPr lang="en-US" sz="3500" dirty="0" err="1">
                <a:latin typeface="Candara" panose="020E0502030303020204" pitchFamily="34" charset="0"/>
              </a:rPr>
              <a:t>gira</a:t>
            </a:r>
            <a:r>
              <a:rPr lang="en-US" sz="3500" dirty="0">
                <a:latin typeface="Candara" panose="020E0502030303020204" pitchFamily="34" charset="0"/>
              </a:rPr>
              <a:t> </a:t>
            </a:r>
            <a:r>
              <a:rPr lang="en-US" sz="3500" dirty="0" err="1">
                <a:latin typeface="Candara" panose="020E0502030303020204" pitchFamily="34" charset="0"/>
              </a:rPr>
              <a:t>en</a:t>
            </a:r>
            <a:r>
              <a:rPr lang="en-US" sz="3500" dirty="0">
                <a:latin typeface="Candara" panose="020E0502030303020204" pitchFamily="34" charset="0"/>
              </a:rPr>
              <a:t> el </a:t>
            </a:r>
            <a:r>
              <a:rPr lang="en-US" sz="3500" dirty="0" err="1">
                <a:latin typeface="Candara" panose="020E0502030303020204" pitchFamily="34" charset="0"/>
              </a:rPr>
              <a:t>cielo</a:t>
            </a:r>
            <a:r>
              <a:rPr lang="en-US" sz="3500" dirty="0">
                <a:latin typeface="Candara" panose="020E0502030303020204" pitchFamily="34" charset="0"/>
              </a:rPr>
              <a:t> y </a:t>
            </a:r>
            <a:r>
              <a:rPr lang="en-US" sz="3500" dirty="0" err="1">
                <a:latin typeface="Candara" panose="020E0502030303020204" pitchFamily="34" charset="0"/>
              </a:rPr>
              <a:t>canta</a:t>
            </a:r>
            <a:r>
              <a:rPr lang="en-US" sz="3500" dirty="0">
                <a:latin typeface="Candara" panose="020E0502030303020204" pitchFamily="34" charset="0"/>
              </a:rPr>
              <a:t>; Mi </a:t>
            </a:r>
            <a:r>
              <a:rPr lang="en-US" sz="3500" dirty="0" err="1">
                <a:latin typeface="Candara" panose="020E0502030303020204" pitchFamily="34" charset="0"/>
              </a:rPr>
              <a:t>voz</a:t>
            </a:r>
            <a:r>
              <a:rPr lang="en-US" sz="3500" dirty="0">
                <a:latin typeface="Candara" panose="020E0502030303020204" pitchFamily="34" charset="0"/>
              </a:rPr>
              <a:t> </a:t>
            </a:r>
            <a:r>
              <a:rPr lang="en-US" sz="3500" dirty="0" err="1">
                <a:latin typeface="Candara" panose="020E0502030303020204" pitchFamily="34" charset="0"/>
              </a:rPr>
              <a:t>buscaba</a:t>
            </a:r>
            <a:r>
              <a:rPr lang="en-US" sz="3500" dirty="0">
                <a:latin typeface="Candara" panose="020E0502030303020204" pitchFamily="34" charset="0"/>
              </a:rPr>
              <a:t> el </a:t>
            </a:r>
            <a:r>
              <a:rPr lang="en-US" sz="3500" dirty="0" err="1">
                <a:latin typeface="Candara" panose="020E0502030303020204" pitchFamily="34" charset="0"/>
              </a:rPr>
              <a:t>viento</a:t>
            </a:r>
            <a:r>
              <a:rPr lang="en-US" sz="3500" dirty="0">
                <a:latin typeface="Candara" panose="020E0502030303020204" pitchFamily="34" charset="0"/>
              </a:rPr>
              <a:t> para </a:t>
            </a:r>
            <a:r>
              <a:rPr lang="en-US" sz="3500" dirty="0" err="1">
                <a:latin typeface="Candara" panose="020E0502030303020204" pitchFamily="34" charset="0"/>
              </a:rPr>
              <a:t>tocar</a:t>
            </a:r>
            <a:r>
              <a:rPr lang="en-US" sz="3500" dirty="0">
                <a:latin typeface="Candara" panose="020E0502030303020204" pitchFamily="34" charset="0"/>
              </a:rPr>
              <a:t> </a:t>
            </a:r>
            <a:r>
              <a:rPr lang="en-US" sz="3500" dirty="0" err="1">
                <a:latin typeface="Candara" panose="020E0502030303020204" pitchFamily="34" charset="0"/>
              </a:rPr>
              <a:t>su</a:t>
            </a:r>
            <a:r>
              <a:rPr lang="en-US" sz="3500" dirty="0">
                <a:latin typeface="Candara" panose="020E0502030303020204" pitchFamily="34" charset="0"/>
              </a:rPr>
              <a:t> </a:t>
            </a:r>
            <a:r>
              <a:rPr lang="en-US" sz="3500" dirty="0" err="1">
                <a:latin typeface="Candara" panose="020E0502030303020204" pitchFamily="34" charset="0"/>
              </a:rPr>
              <a:t>oído</a:t>
            </a:r>
            <a:r>
              <a:rPr lang="en-US" sz="3500" dirty="0">
                <a:latin typeface="Candara" panose="020E0502030303020204" pitchFamily="34" charset="0"/>
              </a:rPr>
              <a:t>.</a:t>
            </a:r>
          </a:p>
          <a:p>
            <a:pPr marL="0" indent="0">
              <a:buNone/>
            </a:pPr>
            <a:endParaRPr lang="en-US" dirty="0"/>
          </a:p>
          <a:p>
            <a:pPr marL="0" indent="0">
              <a:buNone/>
            </a:pPr>
            <a:endParaRPr lang="en-US" sz="3700" dirty="0"/>
          </a:p>
        </p:txBody>
      </p:sp>
    </p:spTree>
    <p:extLst>
      <p:ext uri="{BB962C8B-B14F-4D97-AF65-F5344CB8AC3E}">
        <p14:creationId xmlns:p14="http://schemas.microsoft.com/office/powerpoint/2010/main" val="304888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p:txBody>
          <a:bodyPr/>
          <a:lstStyle/>
          <a:p>
            <a:r>
              <a:rPr lang="en-US" dirty="0" err="1"/>
              <a:t>Términos</a:t>
            </a:r>
            <a:r>
              <a:rPr lang="en-US" dirty="0"/>
              <a:t> </a:t>
            </a:r>
            <a:r>
              <a:rPr lang="en-US" dirty="0" err="1"/>
              <a:t>literarios</a:t>
            </a:r>
            <a:r>
              <a:rPr lang="en-US" dirty="0"/>
              <a:t> de la </a:t>
            </a:r>
            <a:r>
              <a:rPr lang="en-US" dirty="0" err="1"/>
              <a:t>poesia</a:t>
            </a:r>
            <a:r>
              <a:rPr lang="en-US" dirty="0"/>
              <a:t> </a:t>
            </a:r>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310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F05-3404-4291-8AA6-B4C9C37A3A96}"/>
              </a:ext>
            </a:extLst>
          </p:cNvPr>
          <p:cNvSpPr>
            <a:spLocks noGrp="1"/>
          </p:cNvSpPr>
          <p:nvPr>
            <p:ph type="ctrTitle"/>
          </p:nvPr>
        </p:nvSpPr>
        <p:spPr>
          <a:xfrm>
            <a:off x="523876" y="522288"/>
            <a:ext cx="11001374" cy="1230312"/>
          </a:xfrm>
        </p:spPr>
        <p:txBody>
          <a:bodyPr>
            <a:normAutofit fontScale="90000"/>
          </a:bodyPr>
          <a:lstStyle/>
          <a:p>
            <a:r>
              <a:rPr lang="en-US" sz="6100" b="1" dirty="0"/>
              <a:t>La </a:t>
            </a:r>
            <a:r>
              <a:rPr lang="en-US" sz="6100" b="1" dirty="0" err="1"/>
              <a:t>anáfora</a:t>
            </a:r>
            <a:br>
              <a:rPr lang="en-US" sz="2800" dirty="0"/>
            </a:br>
            <a:r>
              <a:rPr lang="es-ES" sz="2800" dirty="0"/>
              <a:t>una figura literaria que consiste </a:t>
            </a:r>
            <a:r>
              <a:rPr lang="es-ES" sz="2800" b="1" dirty="0"/>
              <a:t>en la</a:t>
            </a:r>
            <a:r>
              <a:rPr lang="es-ES" sz="2800" dirty="0"/>
              <a:t> repetición de una palabra o conjunto de palabra al principio de un verso o una frase.</a:t>
            </a:r>
            <a:endParaRPr lang="en-US" dirty="0"/>
          </a:p>
        </p:txBody>
      </p:sp>
      <p:sp>
        <p:nvSpPr>
          <p:cNvPr id="3" name="Subtitle 2">
            <a:extLst>
              <a:ext uri="{FF2B5EF4-FFF2-40B4-BE49-F238E27FC236}">
                <a16:creationId xmlns:a16="http://schemas.microsoft.com/office/drawing/2014/main" id="{4E4741E6-E26A-4E54-8B9D-E78B385CB40E}"/>
              </a:ext>
            </a:extLst>
          </p:cNvPr>
          <p:cNvSpPr>
            <a:spLocks noGrp="1"/>
          </p:cNvSpPr>
          <p:nvPr>
            <p:ph type="subTitle" idx="1"/>
          </p:nvPr>
        </p:nvSpPr>
        <p:spPr>
          <a:xfrm>
            <a:off x="1454727" y="1884218"/>
            <a:ext cx="9298998" cy="1849582"/>
          </a:xfrm>
        </p:spPr>
        <p:txBody>
          <a:bodyPr>
            <a:noAutofit/>
          </a:bodyPr>
          <a:lstStyle/>
          <a:p>
            <a:r>
              <a:rPr lang="es-ES" sz="4400" dirty="0"/>
              <a:t>Lucharemos por lo que fuimos. Lucharemos por lo que seremos.</a:t>
            </a:r>
          </a:p>
          <a:p>
            <a:endParaRPr lang="es-ES" sz="4400" dirty="0"/>
          </a:p>
          <a:p>
            <a:r>
              <a:rPr lang="es-ES" sz="4400" dirty="0"/>
              <a:t>Temprano </a:t>
            </a:r>
            <a:r>
              <a:rPr lang="es-ES" sz="4400" dirty="0" err="1"/>
              <a:t>levant</a:t>
            </a:r>
            <a:r>
              <a:rPr lang="en-US" sz="4400" dirty="0"/>
              <a:t>ó</a:t>
            </a:r>
            <a:r>
              <a:rPr lang="es-ES" sz="4400" dirty="0"/>
              <a:t> la muerte el vuelo</a:t>
            </a:r>
          </a:p>
          <a:p>
            <a:r>
              <a:rPr lang="es-ES" sz="4400" dirty="0"/>
              <a:t>Temprano </a:t>
            </a:r>
            <a:r>
              <a:rPr lang="es-ES" sz="4400" dirty="0" err="1"/>
              <a:t>madrug</a:t>
            </a:r>
            <a:r>
              <a:rPr lang="en-US" sz="4400" dirty="0"/>
              <a:t>ó</a:t>
            </a:r>
            <a:r>
              <a:rPr lang="es-ES" sz="4400" dirty="0"/>
              <a:t> la madrugada, </a:t>
            </a:r>
          </a:p>
          <a:p>
            <a:r>
              <a:rPr lang="es-ES" sz="4400" dirty="0"/>
              <a:t>Temprano </a:t>
            </a:r>
            <a:r>
              <a:rPr lang="es-ES" sz="4400" dirty="0" err="1"/>
              <a:t>est</a:t>
            </a:r>
            <a:r>
              <a:rPr lang="en-US" sz="4400" dirty="0"/>
              <a:t>á</a:t>
            </a:r>
            <a:r>
              <a:rPr lang="es-ES" sz="4400" dirty="0"/>
              <a:t>s rodando por el suelo</a:t>
            </a:r>
          </a:p>
          <a:p>
            <a:endParaRPr lang="es-ES" sz="4400" dirty="0"/>
          </a:p>
          <a:p>
            <a:br>
              <a:rPr lang="es-ES" sz="4400" dirty="0"/>
            </a:br>
            <a:br>
              <a:rPr lang="es-ES" sz="4400" dirty="0"/>
            </a:br>
            <a:br>
              <a:rPr lang="es-ES" sz="4400" dirty="0"/>
            </a:br>
            <a:endParaRPr lang="en-US" sz="4400" dirty="0"/>
          </a:p>
        </p:txBody>
      </p:sp>
    </p:spTree>
    <p:extLst>
      <p:ext uri="{BB962C8B-B14F-4D97-AF65-F5344CB8AC3E}">
        <p14:creationId xmlns:p14="http://schemas.microsoft.com/office/powerpoint/2010/main" val="534049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MS_Mappings xmlns="23c974fd-2bc7-4d33-a8ba-109c3edddd30" xsi:nil="true"/>
    <NotebookType xmlns="23c974fd-2bc7-4d33-a8ba-109c3edddd30" xsi:nil="true"/>
    <FolderType xmlns="23c974fd-2bc7-4d33-a8ba-109c3edddd30" xsi:nil="true"/>
    <Students xmlns="23c974fd-2bc7-4d33-a8ba-109c3edddd30">
      <UserInfo>
        <DisplayName/>
        <AccountId xsi:nil="true"/>
        <AccountType/>
      </UserInfo>
    </Students>
    <Student_Groups xmlns="23c974fd-2bc7-4d33-a8ba-109c3edddd30">
      <UserInfo>
        <DisplayName/>
        <AccountId xsi:nil="true"/>
        <AccountType/>
      </UserInfo>
    </Student_Groups>
    <TeamsChannelId xmlns="23c974fd-2bc7-4d33-a8ba-109c3edddd30" xsi:nil="true"/>
    <IsNotebookLocked xmlns="23c974fd-2bc7-4d33-a8ba-109c3edddd30" xsi:nil="true"/>
    <Distribution_Groups xmlns="23c974fd-2bc7-4d33-a8ba-109c3edddd30" xsi:nil="true"/>
    <Is_Collaboration_Space_Locked xmlns="23c974fd-2bc7-4d33-a8ba-109c3edddd30" xsi:nil="true"/>
    <Invited_Teachers xmlns="23c974fd-2bc7-4d33-a8ba-109c3edddd30" xsi:nil="true"/>
    <Invited_Students xmlns="23c974fd-2bc7-4d33-a8ba-109c3edddd30" xsi:nil="true"/>
    <Self_Registration_Enabled xmlns="23c974fd-2bc7-4d33-a8ba-109c3edddd30" xsi:nil="true"/>
    <Math_Settings xmlns="23c974fd-2bc7-4d33-a8ba-109c3edddd30" xsi:nil="true"/>
    <Templates xmlns="23c974fd-2bc7-4d33-a8ba-109c3edddd30" xsi:nil="true"/>
    <Has_Teacher_Only_SectionGroup xmlns="23c974fd-2bc7-4d33-a8ba-109c3edddd30" xsi:nil="true"/>
    <DefaultSectionNames xmlns="23c974fd-2bc7-4d33-a8ba-109c3edddd30" xsi:nil="true"/>
    <AppVersion xmlns="23c974fd-2bc7-4d33-a8ba-109c3edddd30" xsi:nil="true"/>
    <Teachers xmlns="23c974fd-2bc7-4d33-a8ba-109c3edddd30">
      <UserInfo>
        <DisplayName/>
        <AccountId xsi:nil="true"/>
        <AccountType/>
      </UserInfo>
    </Teachers>
    <Self_Registration_Enabled0 xmlns="23c974fd-2bc7-4d33-a8ba-109c3edddd30" xsi:nil="true"/>
    <Owner xmlns="23c974fd-2bc7-4d33-a8ba-109c3edddd30">
      <UserInfo>
        <DisplayName/>
        <AccountId xsi:nil="true"/>
        <AccountType/>
      </UserInfo>
    </Owner>
    <CultureName xmlns="23c974fd-2bc7-4d33-a8ba-109c3edddd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237E35D132844D9AA617FDCBE326D3" ma:contentTypeVersion="34" ma:contentTypeDescription="Create a new document." ma:contentTypeScope="" ma:versionID="219f3ea0a612d1cf9b7546c72c1ff547">
  <xsd:schema xmlns:xsd="http://www.w3.org/2001/XMLSchema" xmlns:xs="http://www.w3.org/2001/XMLSchema" xmlns:p="http://schemas.microsoft.com/office/2006/metadata/properties" xmlns:ns3="9e8ad7e1-9272-417f-8f4d-a25204189056" xmlns:ns4="23c974fd-2bc7-4d33-a8ba-109c3edddd30" targetNamespace="http://schemas.microsoft.com/office/2006/metadata/properties" ma:root="true" ma:fieldsID="18c3a6c7c937906992216d8fd4dce532" ns3:_="" ns4:_="">
    <xsd:import namespace="9e8ad7e1-9272-417f-8f4d-a25204189056"/>
    <xsd:import namespace="23c974fd-2bc7-4d33-a8ba-109c3edddd30"/>
    <xsd:element name="properties">
      <xsd:complexType>
        <xsd:sequence>
          <xsd:element name="documentManagement">
            <xsd:complexType>
              <xsd:all>
                <xsd:element ref="ns3:SharedWithUser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3:SharedWithDetails" minOccurs="0"/>
                <xsd:element ref="ns3:SharingHintHash" minOccurs="0"/>
                <xsd:element ref="ns4:Invited_Teachers" minOccurs="0"/>
                <xsd:element ref="ns4:Invited_Students" minOccurs="0"/>
                <xsd:element ref="ns4:Self_Registration_Enabled"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CultureName" minOccurs="0"/>
                <xsd:element ref="ns4:TeamsChannelId" minOccurs="0"/>
                <xsd:element ref="ns4:Math_Settings" minOccurs="0"/>
                <xsd:element ref="ns4:Templates" minOccurs="0"/>
                <xsd:element ref="ns4:Distribution_Groups" minOccurs="0"/>
                <xsd:element ref="ns4:LMS_Mappings" minOccurs="0"/>
                <xsd:element ref="ns4:Self_Registration_Enabled0" minOccurs="0"/>
                <xsd:element ref="ns4:Has_Teacher_Only_SectionGroup" minOccurs="0"/>
                <xsd:element ref="ns4:Is_Collaboration_Space_Locked"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ad7e1-9272-417f-8f4d-a2520418905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element name="SharingHintHash" ma:index="18"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c974fd-2bc7-4d33-a8ba-109c3edddd30" elementFormDefault="qualified">
    <xsd:import namespace="http://schemas.microsoft.com/office/2006/documentManagement/types"/>
    <xsd:import namespace="http://schemas.microsoft.com/office/infopath/2007/PartnerControls"/>
    <xsd:element name="NotebookType" ma:index="9" nillable="true" ma:displayName="Notebook Type" ma:indexed="true" ma:internalName="NotebookType">
      <xsd:simpleType>
        <xsd:restriction base="dms:Text"/>
      </xsd:simpleType>
    </xsd:element>
    <xsd:element name="FolderType" ma:index="10" nillable="true" ma:displayName="Folder Type" ma:internalName="FolderType">
      <xsd:simpleType>
        <xsd:restriction base="dms:Text"/>
      </xsd:simpleType>
    </xsd:element>
    <xsd:element name="Owner" ma:index="1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2" nillable="true" ma:displayName="Default Section Names" ma:internalName="DefaultSectionNames">
      <xsd:simpleType>
        <xsd:restriction base="dms:Note">
          <xsd:maxLength value="255"/>
        </xsd:restriction>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AutoTags" ma:index="24" nillable="true" ma:displayName="MediaServiceAutoTags" ma:description="" ma:internalName="MediaServiceAutoTags" ma:readOnly="true">
      <xsd:simpleType>
        <xsd:restriction base="dms:Text"/>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OCR" ma:index="26" nillable="true" ma:displayName="MediaServiceOCR" ma:internalName="MediaServiceOCR" ma:readOnly="true">
      <xsd:simpleType>
        <xsd:restriction base="dms:Note">
          <xsd:maxLength value="255"/>
        </xsd:restriction>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CultureName" ma:index="32" nillable="true" ma:displayName="Culture Name" ma:internalName="CultureName">
      <xsd:simpleType>
        <xsd:restriction base="dms:Text"/>
      </xsd:simpleType>
    </xsd:element>
    <xsd:element name="TeamsChannelId" ma:index="33" nillable="true" ma:displayName="Teams Channel Id" ma:internalName="TeamsChannelId">
      <xsd:simpleType>
        <xsd:restriction base="dms:Text"/>
      </xsd:simpleType>
    </xsd:element>
    <xsd:element name="Math_Settings" ma:index="34" nillable="true" ma:displayName="Math Settings" ma:internalName="Math_Settings">
      <xsd:simpleType>
        <xsd:restriction base="dms:Text"/>
      </xsd:simpleType>
    </xsd:element>
    <xsd:element name="Templates" ma:index="35" nillable="true" ma:displayName="Templates" ma:internalName="Templates">
      <xsd:simpleType>
        <xsd:restriction base="dms:Note">
          <xsd:maxLength value="255"/>
        </xsd:restriction>
      </xsd:simpleType>
    </xsd:element>
    <xsd:element name="Distribution_Groups" ma:index="36" nillable="true" ma:displayName="Distribution Groups" ma:internalName="Distribution_Groups">
      <xsd:simpleType>
        <xsd:restriction base="dms:Note">
          <xsd:maxLength value="255"/>
        </xsd:restriction>
      </xsd:simpleType>
    </xsd:element>
    <xsd:element name="LMS_Mappings" ma:index="37" nillable="true" ma:displayName="LMS Mappings" ma:internalName="LMS_Mappings">
      <xsd:simpleType>
        <xsd:restriction base="dms:Note">
          <xsd:maxLength value="255"/>
        </xsd:restriction>
      </xsd:simpleType>
    </xsd:element>
    <xsd:element name="Self_Registration_Enabled0" ma:index="38" nillable="true" ma:displayName="Self Registration Enabled" ma:internalName="Self_Registration_Enabled0">
      <xsd:simpleType>
        <xsd:restriction base="dms:Boolean"/>
      </xsd:simpleType>
    </xsd:element>
    <xsd:element name="Has_Teacher_Only_SectionGroup" ma:index="39" nillable="true" ma:displayName="Has Teacher Only SectionGroup" ma:internalName="Has_Teacher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D4CD54-807E-467C-8481-E6F031DFBB6A}">
  <ds:schemaRefs>
    <ds:schemaRef ds:uri="http://schemas.microsoft.com/office/2006/documentManagement/types"/>
    <ds:schemaRef ds:uri="http://purl.org/dc/elements/1.1/"/>
    <ds:schemaRef ds:uri="9e8ad7e1-9272-417f-8f4d-a25204189056"/>
    <ds:schemaRef ds:uri="http://purl.org/dc/terms/"/>
    <ds:schemaRef ds:uri="http://purl.org/dc/dcmitype/"/>
    <ds:schemaRef ds:uri="http://schemas.microsoft.com/office/infopath/2007/PartnerControls"/>
    <ds:schemaRef ds:uri="http://schemas.openxmlformats.org/package/2006/metadata/core-properties"/>
    <ds:schemaRef ds:uri="23c974fd-2bc7-4d33-a8ba-109c3edddd3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B09B9B1-6C3C-499C-9F45-17A2B799C2F4}">
  <ds:schemaRefs>
    <ds:schemaRef ds:uri="http://schemas.microsoft.com/sharepoint/v3/contenttype/forms"/>
  </ds:schemaRefs>
</ds:datastoreItem>
</file>

<file path=customXml/itemProps3.xml><?xml version="1.0" encoding="utf-8"?>
<ds:datastoreItem xmlns:ds="http://schemas.openxmlformats.org/officeDocument/2006/customXml" ds:itemID="{39378911-A95A-4A9C-83AB-6B9C7C87C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ad7e1-9272-417f-8f4d-a25204189056"/>
    <ds:schemaRef ds:uri="23c974fd-2bc7-4d33-a8ba-109c3edddd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700</TotalTime>
  <Words>684</Words>
  <Application>Microsoft Office PowerPoint</Application>
  <PresentationFormat>Widescreen</PresentationFormat>
  <Paragraphs>128</Paragraphs>
  <Slides>29</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Candara</vt:lpstr>
      <vt:lpstr>Office Theme</vt:lpstr>
      <vt:lpstr>La Poesía </vt:lpstr>
      <vt:lpstr>Calentamiento Indica la figura literaria en los siguientes versos:</vt:lpstr>
      <vt:lpstr>Calentamiento Indica la figura literaria en los siguientes versos:</vt:lpstr>
      <vt:lpstr>Poema 20 </vt:lpstr>
      <vt:lpstr>PowerPoint Presentation</vt:lpstr>
      <vt:lpstr>Encontrar: </vt:lpstr>
      <vt:lpstr>Encontrar: </vt:lpstr>
      <vt:lpstr>Términos literarios de la poesia </vt:lpstr>
      <vt:lpstr>La anáfora una figura literaria que consiste en la repetición de una palabra o conjunto de palabra al principio de un verso o una frase.</vt:lpstr>
      <vt:lpstr>El asíndeton El Asíndeton es una figura retórica que consiste en omitir deliberadamente los nexos o conjunciones que unen los elementos de una oración: </vt:lpstr>
      <vt:lpstr>El cuarteto Un cuarteto es una estrofa de cuatro líneas o versos de arte mayor, comúnmente de once sílabas, y con rima consonante entre el primer y cuarto verso y el segundo con el tercero. </vt:lpstr>
      <vt:lpstr>El arte mayor  Los versos de más de 8 sílabas se llaman versos de arte mayor.  Son mas usados en la poesía culta. </vt:lpstr>
      <vt:lpstr>El arte menor  Un verso de arte menor, existe cuando en poesía existen versos que constan o están formados con sílabas que van desde dos sílabas hasta un máximo de ocho sílabas.</vt:lpstr>
      <vt:lpstr>El estribillo la figura literaria que hace que las palabras se repitan; en la poesía se puede encontrar al inicio y al final de la estrofa.  </vt:lpstr>
      <vt:lpstr>La estrofa una unidad estructural, conformada por un conjunto de versos, dentro de una composición poética</vt:lpstr>
      <vt:lpstr>El hipérbaton consiste en cambiar el orden lógico de las palabras que existen en un enunciado con la finalidad de hacerla mas estilizada o elegante. </vt:lpstr>
      <vt:lpstr>La oda Una composición poética y que corresponde al género lírico, se pueden definir como un tipo de canto a través del cual el poeta busca transmitir una idea o mensaje que invite a la reflexión.</vt:lpstr>
      <vt:lpstr>La métrica la cantidad de sílabas fonéticas que tiene cada verso.</vt:lpstr>
      <vt:lpstr>La onomatopeya el uso de una palabra, o en ocasiones un grupo de palabras, cuya pronunciación imita el sonido de aquello que describe. </vt:lpstr>
      <vt:lpstr>La polimetría cuando los versos no tienen la misma medida...  </vt:lpstr>
      <vt:lpstr>El romance Serie indefinida de versos octosílabos, de rima asonante con los pares y libre con los impares.</vt:lpstr>
      <vt:lpstr>La diéresis  aquellos versos en los que se separa el diptongo por medio de una diéresis, haciendo que las vocales suenen en forma separada.</vt:lpstr>
      <vt:lpstr>Actividades para la poesia</vt:lpstr>
      <vt:lpstr>PowerPoint Presentation</vt:lpstr>
      <vt:lpstr>PowerPoint Presentation</vt:lpstr>
      <vt:lpstr>PowerPoint Presentation</vt:lpstr>
      <vt:lpstr>PowerPoint Presentation</vt:lpstr>
      <vt:lpstr>Querido Verano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Poesía</dc:title>
  <dc:creator>Kerae Joonsar</dc:creator>
  <cp:lastModifiedBy>Kerae Joonsar</cp:lastModifiedBy>
  <cp:revision>4</cp:revision>
  <dcterms:created xsi:type="dcterms:W3CDTF">2019-08-04T17:15:21Z</dcterms:created>
  <dcterms:modified xsi:type="dcterms:W3CDTF">2019-08-05T17:30:16Z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0x01010043237E35D132844D9AA617FDCBE326D3</vt:lpwstr>
  </property>
</Properties>
</file>